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59" r:id="rId4"/>
    <p:sldId id="260" r:id="rId5"/>
    <p:sldId id="261" r:id="rId6"/>
    <p:sldId id="262" r:id="rId7"/>
    <p:sldId id="263" r:id="rId8"/>
    <p:sldId id="264" r:id="rId9"/>
    <p:sldId id="265" r:id="rId10"/>
    <p:sldId id="266" r:id="rId11"/>
    <p:sldId id="282" r:id="rId12"/>
    <p:sldId id="283" r:id="rId13"/>
    <p:sldId id="268" r:id="rId14"/>
    <p:sldId id="269" r:id="rId15"/>
    <p:sldId id="270" r:id="rId16"/>
    <p:sldId id="284" r:id="rId17"/>
    <p:sldId id="285" r:id="rId18"/>
    <p:sldId id="286" r:id="rId19"/>
    <p:sldId id="287" r:id="rId20"/>
    <p:sldId id="272" r:id="rId21"/>
    <p:sldId id="273" r:id="rId22"/>
    <p:sldId id="275" r:id="rId23"/>
    <p:sldId id="274" r:id="rId24"/>
    <p:sldId id="288" r:id="rId25"/>
    <p:sldId id="276" r:id="rId26"/>
    <p:sldId id="289" r:id="rId2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6909" autoAdjust="0"/>
  </p:normalViewPr>
  <p:slideViewPr>
    <p:cSldViewPr>
      <p:cViewPr varScale="1">
        <p:scale>
          <a:sx n="56" d="100"/>
          <a:sy n="56" d="100"/>
        </p:scale>
        <p:origin x="-90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6468EA-F9D7-4B66-AE37-6F1AE5CF9E46}" type="datetimeFigureOut">
              <a:rPr lang="es-ES" smtClean="0"/>
              <a:pPr/>
              <a:t>02/09/2008</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15AD97-2BC0-4D76-B816-56D2CBAEC66F}"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s.wikipedia.org/wiki/IBM"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es.wikipedia.org/wiki/Mainframe" TargetMode="External"/><Relationship Id="rId4" Type="http://schemas.openxmlformats.org/officeDocument/2006/relationships/hyperlink" Target="http://es.wikipedia.org/wiki/Host"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Aquí se puede hacer analogía al proceso de un viaje.</a:t>
            </a:r>
          </a:p>
          <a:p>
            <a:pPr marL="0" marR="0" indent="0" algn="l" defTabSz="914400" rtl="0" eaLnBrk="1" fontAlgn="auto" latinLnBrk="0" hangingPunct="1">
              <a:lnSpc>
                <a:spcPct val="100000"/>
              </a:lnSpc>
              <a:spcBef>
                <a:spcPts val="0"/>
              </a:spcBef>
              <a:spcAft>
                <a:spcPts val="0"/>
              </a:spcAft>
              <a:buClrTx/>
              <a:buSzTx/>
              <a:buFontTx/>
              <a:buNone/>
              <a:tabLst/>
              <a:defRPr/>
            </a:pPr>
            <a:r>
              <a:rPr lang="es-CO" sz="1200" dirty="0" smtClean="0">
                <a:solidFill>
                  <a:srgbClr val="FF0000"/>
                </a:solidFill>
                <a:latin typeface="Comic Sans MS" pitchFamily="66" charset="0"/>
              </a:rPr>
              <a:t>Capas: </a:t>
            </a:r>
            <a:r>
              <a:rPr lang="es-CO" sz="1200" dirty="0" smtClean="0">
                <a:latin typeface="Comic Sans MS" pitchFamily="66" charset="0"/>
              </a:rPr>
              <a:t>cada capa implementa un servicio a través de las acciones internas a la capa y solicitando el servicio proporcionado por una capa inferior</a:t>
            </a:r>
          </a:p>
          <a:p>
            <a:endParaRPr lang="es-ES" dirty="0"/>
          </a:p>
        </p:txBody>
      </p:sp>
      <p:sp>
        <p:nvSpPr>
          <p:cNvPr id="4" name="3 Marcador de número de diapositiva"/>
          <p:cNvSpPr>
            <a:spLocks noGrp="1"/>
          </p:cNvSpPr>
          <p:nvPr>
            <p:ph type="sldNum" sz="quarter" idx="10"/>
          </p:nvPr>
        </p:nvSpPr>
        <p:spPr/>
        <p:txBody>
          <a:bodyPr/>
          <a:lstStyle/>
          <a:p>
            <a:fld id="{AB15AD97-2BC0-4D76-B816-56D2CBAEC66F}" type="slidenum">
              <a:rPr lang="es-ES" smtClean="0"/>
              <a:pPr/>
              <a:t>4</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n-US" b="1" dirty="0" smtClean="0"/>
              <a:t>ARPANET</a:t>
            </a:r>
            <a:r>
              <a:rPr lang="en-US" b="0" baseline="0" dirty="0" smtClean="0"/>
              <a:t> </a:t>
            </a:r>
            <a:r>
              <a:rPr lang="en-US" b="0" baseline="0" dirty="0" smtClean="0">
                <a:sym typeface="Wingdings" pitchFamily="2" charset="2"/>
              </a:rPr>
              <a:t> </a:t>
            </a:r>
            <a:r>
              <a:rPr lang="en-US" b="0" dirty="0" smtClean="0"/>
              <a:t>Advanced Research Projects Agency Network</a:t>
            </a:r>
          </a:p>
          <a:p>
            <a:r>
              <a:rPr lang="en-US" b="1" dirty="0" smtClean="0"/>
              <a:t>CYCLADES </a:t>
            </a:r>
            <a:r>
              <a:rPr lang="en-US" b="1" dirty="0" smtClean="0">
                <a:sym typeface="Wingdings" pitchFamily="2" charset="2"/>
              </a:rPr>
              <a:t> </a:t>
            </a:r>
            <a:r>
              <a:rPr lang="en-US" b="0" dirty="0" smtClean="0">
                <a:sym typeface="Wingdings" pitchFamily="2" charset="2"/>
              </a:rPr>
              <a:t>http://www.cs.utexas.edu/users/chris/think/Cyclades/</a:t>
            </a:r>
          </a:p>
          <a:p>
            <a:r>
              <a:rPr lang="en-US" b="1" dirty="0" smtClean="0">
                <a:sym typeface="Wingdings" pitchFamily="2" charset="2"/>
              </a:rPr>
              <a:t>SNA</a:t>
            </a:r>
            <a:r>
              <a:rPr lang="en-US" b="1" baseline="0" dirty="0" smtClean="0">
                <a:sym typeface="Wingdings" pitchFamily="2" charset="2"/>
              </a:rPr>
              <a:t>  </a:t>
            </a:r>
            <a:r>
              <a:rPr lang="es-ES" b="0" dirty="0" err="1" smtClean="0"/>
              <a:t>Systems</a:t>
            </a:r>
            <a:r>
              <a:rPr lang="es-ES" b="0" dirty="0" smtClean="0"/>
              <a:t> Network </a:t>
            </a:r>
            <a:r>
              <a:rPr lang="es-ES" b="0" dirty="0" err="1" smtClean="0"/>
              <a:t>Architecture</a:t>
            </a:r>
            <a:r>
              <a:rPr lang="es-ES" b="0" dirty="0" smtClean="0"/>
              <a:t> (SNA)</a:t>
            </a:r>
            <a:r>
              <a:rPr lang="es-ES" dirty="0" smtClean="0"/>
              <a:t>, es una arquitectura de red diseñada y utilizada por </a:t>
            </a:r>
            <a:r>
              <a:rPr lang="es-ES" dirty="0" smtClean="0">
                <a:hlinkClick r:id="rId3" tooltip="IBM"/>
              </a:rPr>
              <a:t>IBM</a:t>
            </a:r>
            <a:r>
              <a:rPr lang="es-ES" dirty="0" smtClean="0"/>
              <a:t> para la conectividad con sus </a:t>
            </a:r>
            <a:r>
              <a:rPr lang="es-ES" dirty="0" smtClean="0">
                <a:hlinkClick r:id="rId4" tooltip="Host"/>
              </a:rPr>
              <a:t>hosts</a:t>
            </a:r>
            <a:r>
              <a:rPr lang="es-ES" dirty="0" smtClean="0"/>
              <a:t> o </a:t>
            </a:r>
            <a:r>
              <a:rPr lang="es-ES" dirty="0" smtClean="0">
                <a:hlinkClick r:id="rId5" tooltip="Mainframe"/>
              </a:rPr>
              <a:t>mainframe</a:t>
            </a:r>
            <a:r>
              <a:rPr lang="es-ES" dirty="0" smtClean="0"/>
              <a:t>.</a:t>
            </a:r>
            <a:r>
              <a:rPr lang="es-ES" b="1" dirty="0" smtClean="0"/>
              <a:t> </a:t>
            </a:r>
          </a:p>
          <a:p>
            <a:r>
              <a:rPr lang="es-MX" b="1" dirty="0" err="1" smtClean="0"/>
              <a:t>DECnet</a:t>
            </a:r>
            <a:r>
              <a:rPr lang="es-MX" baseline="0" dirty="0" smtClean="0"/>
              <a:t> </a:t>
            </a:r>
            <a:r>
              <a:rPr lang="es-MX" baseline="0" dirty="0" smtClean="0">
                <a:sym typeface="Wingdings" pitchFamily="2" charset="2"/>
              </a:rPr>
              <a:t> http://www.cisco.com/warp/public/535/5.html</a:t>
            </a:r>
            <a:endParaRPr lang="es-MX" dirty="0" smtClean="0"/>
          </a:p>
        </p:txBody>
      </p:sp>
      <p:sp>
        <p:nvSpPr>
          <p:cNvPr id="4" name="3 Marcador de número de diapositiva"/>
          <p:cNvSpPr>
            <a:spLocks noGrp="1"/>
          </p:cNvSpPr>
          <p:nvPr>
            <p:ph type="sldNum" sz="quarter" idx="10"/>
          </p:nvPr>
        </p:nvSpPr>
        <p:spPr/>
        <p:txBody>
          <a:bodyPr/>
          <a:lstStyle/>
          <a:p>
            <a:fld id="{AB15AD97-2BC0-4D76-B816-56D2CBAEC66F}" type="slidenum">
              <a:rPr lang="es-ES" smtClean="0"/>
              <a:pPr/>
              <a:t>7</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AB15AD97-2BC0-4D76-B816-56D2CBAEC66F}" type="slidenum">
              <a:rPr lang="es-ES" smtClean="0"/>
              <a:pPr/>
              <a:t>8</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AB15AD97-2BC0-4D76-B816-56D2CBAEC66F}" type="slidenum">
              <a:rPr lang="es-ES" smtClean="0"/>
              <a:pPr/>
              <a:t>13</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B87CBE7C-90C4-45A8-8880-FBE6BAE4AA1B}" type="slidenum">
              <a:rPr lang="es-ES" smtClean="0"/>
              <a:pPr/>
              <a:t>‹Nº›</a:t>
            </a:fld>
            <a:endParaRPr lang="es-E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87CBE7C-90C4-45A8-8880-FBE6BAE4AA1B}"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87CBE7C-90C4-45A8-8880-FBE6BAE4AA1B}"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87CBE7C-90C4-45A8-8880-FBE6BAE4AA1B}" type="slidenum">
              <a:rPr lang="es-ES" smtClean="0"/>
              <a:pPr/>
              <a:t>‹Nº›</a:t>
            </a:fld>
            <a:endParaRPr lang="es-E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B87CBE7C-90C4-45A8-8880-FBE6BAE4AA1B}"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87CBE7C-90C4-45A8-8880-FBE6BAE4AA1B}" type="slidenum">
              <a:rPr lang="es-ES" smtClean="0"/>
              <a:pPr/>
              <a:t>‹Nº›</a:t>
            </a:fld>
            <a:endParaRPr lang="es-E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87CBE7C-90C4-45A8-8880-FBE6BAE4AA1B}" type="slidenum">
              <a:rPr lang="es-ES" smtClean="0"/>
              <a:pPr/>
              <a:t>‹Nº›</a:t>
            </a:fld>
            <a:endParaRPr lang="es-E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87CBE7C-90C4-45A8-8880-FBE6BAE4AA1B}"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87CBE7C-90C4-45A8-8880-FBE6BAE4AA1B}"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87CBE7C-90C4-45A8-8880-FBE6BAE4AA1B}" type="slidenum">
              <a:rPr lang="es-ES" smtClean="0"/>
              <a:pPr/>
              <a:t>‹Nº›</a:t>
            </a:fld>
            <a:endParaRPr lang="es-E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C26778E-864C-4403-890B-70372D292FBF}" type="datetimeFigureOut">
              <a:rPr lang="es-ES" smtClean="0"/>
              <a:pPr/>
              <a:t>02/09/2008</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fld id="{B87CBE7C-90C4-45A8-8880-FBE6BAE4AA1B}" type="slidenum">
              <a:rPr lang="es-ES" smtClean="0"/>
              <a:pPr/>
              <a:t>‹Nº›</a:t>
            </a:fld>
            <a:endParaRPr lang="es-E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C26778E-864C-4403-890B-70372D292FBF}" type="datetimeFigureOut">
              <a:rPr lang="es-ES" smtClean="0"/>
              <a:pPr/>
              <a:t>02/09/2008</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87CBE7C-90C4-45A8-8880-FBE6BAE4AA1B}"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wmf"/></Relationships>
</file>

<file path=ppt/slides/_rels/slide1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noAutofit/>
          </a:bodyPr>
          <a:lstStyle/>
          <a:p>
            <a:r>
              <a:rPr lang="es-MX" sz="6600" b="1" dirty="0" smtClean="0">
                <a:latin typeface="Maiandra GD" pitchFamily="34" charset="0"/>
              </a:rPr>
              <a:t>y </a:t>
            </a:r>
          </a:p>
          <a:p>
            <a:r>
              <a:rPr lang="es-MX" sz="6600" b="1" dirty="0" smtClean="0">
                <a:latin typeface="Maiandra GD" pitchFamily="34" charset="0"/>
              </a:rPr>
              <a:t>TCP/IP</a:t>
            </a:r>
            <a:endParaRPr lang="es-ES" sz="6600" b="1" dirty="0">
              <a:latin typeface="Maiandra GD" pitchFamily="34" charset="0"/>
            </a:endParaRPr>
          </a:p>
        </p:txBody>
      </p:sp>
      <p:sp>
        <p:nvSpPr>
          <p:cNvPr id="2" name="1 Título"/>
          <p:cNvSpPr>
            <a:spLocks noGrp="1"/>
          </p:cNvSpPr>
          <p:nvPr>
            <p:ph type="ctrTitle"/>
          </p:nvPr>
        </p:nvSpPr>
        <p:spPr/>
        <p:txBody>
          <a:bodyPr>
            <a:normAutofit/>
          </a:bodyPr>
          <a:lstStyle/>
          <a:p>
            <a:r>
              <a:rPr lang="es-MX" sz="6600" b="1" dirty="0" smtClean="0">
                <a:latin typeface="Maiandra GD" pitchFamily="34" charset="0"/>
              </a:rPr>
              <a:t>Modelo OSI</a:t>
            </a:r>
            <a:endParaRPr lang="es-ES" sz="6600" b="1" dirty="0">
              <a:latin typeface="Maiandra GD"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285720" y="205860"/>
            <a:ext cx="8640000" cy="1080000"/>
          </a:xfrm>
          <a:prstGeom prst="rect">
            <a:avLst/>
          </a:prstGeom>
        </p:spPr>
        <p:txBody>
          <a:bodyPr/>
          <a:lstStyle/>
          <a:p>
            <a:pPr lvl="0">
              <a:spcBef>
                <a:spcPct val="0"/>
              </a:spcBef>
            </a:pPr>
            <a:r>
              <a:rPr lang="es-CO" sz="4400" b="1" dirty="0" smtClean="0">
                <a:solidFill>
                  <a:schemeClr val="accent5"/>
                </a:solidFill>
                <a:effectLst>
                  <a:outerShdw blurRad="38100" dist="38100" dir="2700000" algn="tl">
                    <a:srgbClr val="000000">
                      <a:alpha val="43137"/>
                    </a:srgbClr>
                  </a:outerShdw>
                </a:effectLst>
                <a:latin typeface="Maiandra GD" pitchFamily="34" charset="0"/>
              </a:rPr>
              <a:t>OSI como Modelo de Referencia</a:t>
            </a: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285860"/>
            <a:ext cx="8640000" cy="5286412"/>
          </a:xfrm>
          <a:prstGeom prst="rect">
            <a:avLst/>
          </a:prstGeom>
        </p:spPr>
        <p:txBody>
          <a:bodyPr/>
          <a:lstStyle/>
          <a:p>
            <a:pPr algn="just">
              <a:lnSpc>
                <a:spcPct val="150000"/>
              </a:lnSpc>
              <a:buClr>
                <a:schemeClr val="accent1"/>
              </a:buClr>
              <a:buFont typeface="Arial" pitchFamily="34" charset="0"/>
              <a:buChar char="•"/>
            </a:pPr>
            <a:r>
              <a:rPr lang="es-CO" sz="2800" dirty="0" smtClean="0">
                <a:latin typeface="Maiandra GD" pitchFamily="34" charset="0"/>
              </a:rPr>
              <a:t> Muestra como debe transmitirse un mensaje entre nodos en una red de datos.</a:t>
            </a:r>
          </a:p>
          <a:p>
            <a:pPr algn="just">
              <a:lnSpc>
                <a:spcPct val="150000"/>
              </a:lnSpc>
              <a:buClr>
                <a:schemeClr val="accent1"/>
              </a:buClr>
              <a:buFont typeface="Arial" pitchFamily="34" charset="0"/>
              <a:buChar char="•"/>
            </a:pPr>
            <a:r>
              <a:rPr lang="es-CO" sz="2800" dirty="0" smtClean="0">
                <a:latin typeface="Maiandra GD" pitchFamily="34" charset="0"/>
              </a:rPr>
              <a:t> Tiene 7 niveles de funciones.</a:t>
            </a:r>
          </a:p>
          <a:p>
            <a:pPr algn="just">
              <a:lnSpc>
                <a:spcPct val="150000"/>
              </a:lnSpc>
              <a:buClr>
                <a:schemeClr val="accent1"/>
              </a:buClr>
              <a:buFont typeface="Arial" pitchFamily="34" charset="0"/>
              <a:buChar char="•"/>
            </a:pPr>
            <a:r>
              <a:rPr lang="es-CO" sz="2800" dirty="0" smtClean="0">
                <a:latin typeface="Maiandra GD" pitchFamily="34" charset="0"/>
              </a:rPr>
              <a:t> No todos los productos comerciales se adhieren al modelo OSI.</a:t>
            </a:r>
          </a:p>
          <a:p>
            <a:pPr algn="just">
              <a:lnSpc>
                <a:spcPct val="150000"/>
              </a:lnSpc>
              <a:buClr>
                <a:schemeClr val="accent1"/>
              </a:buClr>
              <a:buFont typeface="Arial" pitchFamily="34" charset="0"/>
              <a:buChar char="•"/>
            </a:pPr>
            <a:r>
              <a:rPr lang="es-CO" sz="2800" dirty="0" smtClean="0">
                <a:latin typeface="Maiandra GD" pitchFamily="34" charset="0"/>
              </a:rPr>
              <a:t> Sirve para enseñar redes y en discusiones técnicas (</a:t>
            </a:r>
            <a:r>
              <a:rPr lang="es-CO" sz="2800" i="1" dirty="0" smtClean="0">
                <a:latin typeface="Maiandra GD" pitchFamily="34" charset="0"/>
              </a:rPr>
              <a:t>resolución de problemas</a:t>
            </a:r>
            <a:r>
              <a:rPr lang="es-CO" sz="2800" dirty="0" smtClean="0">
                <a:latin typeface="Maiandra GD" pitchFamily="34" charset="0"/>
              </a:rPr>
              <a:t>).</a:t>
            </a:r>
          </a:p>
          <a:p>
            <a:pPr marL="274320" marR="0" lvl="0" indent="-274320" algn="just" defTabSz="914400" rtl="0" eaLnBrk="1" fontAlgn="auto" latinLnBrk="0" hangingPunct="1">
              <a:lnSpc>
                <a:spcPct val="150000"/>
              </a:lnSpc>
              <a:spcBef>
                <a:spcPts val="580"/>
              </a:spcBef>
              <a:spcAft>
                <a:spcPts val="0"/>
              </a:spcAft>
              <a:buClr>
                <a:schemeClr val="accent1"/>
              </a:buClr>
              <a:buSzPct val="85000"/>
              <a:buFont typeface="Arial" pitchFamily="34" charset="0"/>
              <a:buChar char="•"/>
              <a:tabLst/>
              <a:defRPr/>
            </a:pPr>
            <a:endParaRPr kumimoji="0" lang="es-ES" sz="2600" b="0" i="0" u="none" strike="noStrike" kern="1200" cap="none" spc="0" normalizeH="0" baseline="0" noProof="0" dirty="0">
              <a:ln>
                <a:noFill/>
              </a:ln>
              <a:solidFill>
                <a:schemeClr val="tx1"/>
              </a:solidFill>
              <a:effectLst/>
              <a:uLnTx/>
              <a:uFillTx/>
              <a:latin typeface="Maiandra GD"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p:nvPr>
        </p:nvSpPr>
        <p:spPr>
          <a:xfrm>
            <a:off x="571472" y="-214330"/>
            <a:ext cx="7772400" cy="1143000"/>
          </a:xfrm>
        </p:spPr>
        <p:txBody>
          <a:bodyPr>
            <a:normAutofit/>
          </a:bodyPr>
          <a:lstStyle/>
          <a:p>
            <a:r>
              <a:rPr lang="es-CO" sz="4400" b="1" dirty="0" smtClean="0">
                <a:solidFill>
                  <a:schemeClr val="accent5"/>
                </a:solidFill>
                <a:effectLst>
                  <a:outerShdw blurRad="38100" dist="38100" dir="2700000" algn="tl">
                    <a:srgbClr val="000000">
                      <a:alpha val="43137"/>
                    </a:srgbClr>
                  </a:outerShdw>
                </a:effectLst>
                <a:latin typeface="Maiandra GD" pitchFamily="34" charset="0"/>
              </a:rPr>
              <a:t>¿Cómo trabaja el Modelo OSI?</a:t>
            </a:r>
          </a:p>
        </p:txBody>
      </p:sp>
      <p:grpSp>
        <p:nvGrpSpPr>
          <p:cNvPr id="2" name="Group 3"/>
          <p:cNvGrpSpPr>
            <a:grpSpLocks/>
          </p:cNvGrpSpPr>
          <p:nvPr/>
        </p:nvGrpSpPr>
        <p:grpSpPr bwMode="auto">
          <a:xfrm flipH="1">
            <a:off x="6477000" y="1457307"/>
            <a:ext cx="1249363" cy="1484313"/>
            <a:chOff x="672" y="1296"/>
            <a:chExt cx="1344" cy="1584"/>
          </a:xfrm>
          <a:solidFill>
            <a:schemeClr val="accent2">
              <a:lumMod val="60000"/>
              <a:lumOff val="40000"/>
            </a:schemeClr>
          </a:solidFill>
        </p:grpSpPr>
        <p:sp>
          <p:nvSpPr>
            <p:cNvPr id="35865" name="Rectangle 4"/>
            <p:cNvSpPr>
              <a:spLocks noChangeArrowheads="1"/>
            </p:cNvSpPr>
            <p:nvPr/>
          </p:nvSpPr>
          <p:spPr bwMode="auto">
            <a:xfrm>
              <a:off x="720" y="1296"/>
              <a:ext cx="96" cy="912"/>
            </a:xfrm>
            <a:prstGeom prst="rect">
              <a:avLst/>
            </a:prstGeom>
            <a:grpFill/>
            <a:ln w="9525">
              <a:solidFill>
                <a:schemeClr val="tx1"/>
              </a:solidFill>
              <a:miter lim="800000"/>
              <a:headEnd/>
              <a:tailEnd/>
            </a:ln>
          </p:spPr>
          <p:txBody>
            <a:bodyPr wrap="none" anchor="ctr"/>
            <a:lstStyle/>
            <a:p>
              <a:endParaRPr lang="es-ES">
                <a:latin typeface="Maiandra GD" pitchFamily="34" charset="0"/>
              </a:endParaRPr>
            </a:p>
          </p:txBody>
        </p:sp>
        <p:sp>
          <p:nvSpPr>
            <p:cNvPr id="35866" name="AutoShape 5"/>
            <p:cNvSpPr>
              <a:spLocks noChangeArrowheads="1"/>
            </p:cNvSpPr>
            <p:nvPr/>
          </p:nvSpPr>
          <p:spPr bwMode="auto">
            <a:xfrm rot="-5400000">
              <a:off x="648" y="1464"/>
              <a:ext cx="912" cy="576"/>
            </a:xfrm>
            <a:custGeom>
              <a:avLst/>
              <a:gdLst>
                <a:gd name="T0" fmla="*/ 798 w 21600"/>
                <a:gd name="T1" fmla="*/ 288 h 21600"/>
                <a:gd name="T2" fmla="*/ 456 w 21600"/>
                <a:gd name="T3" fmla="*/ 576 h 21600"/>
                <a:gd name="T4" fmla="*/ 114 w 21600"/>
                <a:gd name="T5" fmla="*/ 288 h 21600"/>
                <a:gd name="T6" fmla="*/ 45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pFill/>
            <a:ln w="9525">
              <a:solidFill>
                <a:schemeClr val="tx1"/>
              </a:solidFill>
              <a:miter lim="800000"/>
              <a:headEnd/>
              <a:tailEnd/>
            </a:ln>
          </p:spPr>
          <p:txBody>
            <a:bodyPr wrap="none" anchor="ctr"/>
            <a:lstStyle/>
            <a:p>
              <a:endParaRPr lang="es-ES">
                <a:latin typeface="Maiandra GD" pitchFamily="34" charset="0"/>
              </a:endParaRPr>
            </a:p>
          </p:txBody>
        </p:sp>
        <p:sp>
          <p:nvSpPr>
            <p:cNvPr id="35867" name="Rectangle 6"/>
            <p:cNvSpPr>
              <a:spLocks noChangeArrowheads="1"/>
            </p:cNvSpPr>
            <p:nvPr/>
          </p:nvSpPr>
          <p:spPr bwMode="auto">
            <a:xfrm>
              <a:off x="672" y="2208"/>
              <a:ext cx="1344" cy="672"/>
            </a:xfrm>
            <a:prstGeom prst="rect">
              <a:avLst/>
            </a:prstGeom>
            <a:grpFill/>
            <a:ln w="9525">
              <a:solidFill>
                <a:schemeClr val="tx1"/>
              </a:solidFill>
              <a:miter lim="800000"/>
              <a:headEnd/>
              <a:tailEnd/>
            </a:ln>
          </p:spPr>
          <p:txBody>
            <a:bodyPr wrap="none" anchor="ctr"/>
            <a:lstStyle/>
            <a:p>
              <a:endParaRPr lang="es-ES">
                <a:latin typeface="Maiandra GD" pitchFamily="34" charset="0"/>
              </a:endParaRPr>
            </a:p>
          </p:txBody>
        </p:sp>
        <p:sp>
          <p:nvSpPr>
            <p:cNvPr id="35868" name="AutoShape 7"/>
            <p:cNvSpPr>
              <a:spLocks noChangeArrowheads="1"/>
            </p:cNvSpPr>
            <p:nvPr/>
          </p:nvSpPr>
          <p:spPr bwMode="auto">
            <a:xfrm rot="9478617">
              <a:off x="960" y="2128"/>
              <a:ext cx="235" cy="130"/>
            </a:xfrm>
            <a:prstGeom prst="rtTriangle">
              <a:avLst/>
            </a:prstGeom>
            <a:grpFill/>
            <a:ln w="9525">
              <a:solidFill>
                <a:schemeClr val="tx1"/>
              </a:solidFill>
              <a:miter lim="800000"/>
              <a:headEnd/>
              <a:tailEnd/>
            </a:ln>
          </p:spPr>
          <p:txBody>
            <a:bodyPr wrap="none" anchor="ctr"/>
            <a:lstStyle/>
            <a:p>
              <a:endParaRPr lang="es-ES">
                <a:latin typeface="Maiandra GD" pitchFamily="34" charset="0"/>
              </a:endParaRPr>
            </a:p>
          </p:txBody>
        </p:sp>
      </p:grpSp>
      <p:grpSp>
        <p:nvGrpSpPr>
          <p:cNvPr id="3" name="Group 8"/>
          <p:cNvGrpSpPr>
            <a:grpSpLocks/>
          </p:cNvGrpSpPr>
          <p:nvPr/>
        </p:nvGrpSpPr>
        <p:grpSpPr bwMode="auto">
          <a:xfrm>
            <a:off x="1143000" y="1457307"/>
            <a:ext cx="1249363" cy="1484313"/>
            <a:chOff x="672" y="1296"/>
            <a:chExt cx="1344" cy="1584"/>
          </a:xfrm>
          <a:solidFill>
            <a:schemeClr val="accent1"/>
          </a:solidFill>
        </p:grpSpPr>
        <p:sp>
          <p:nvSpPr>
            <p:cNvPr id="35861" name="Rectangle 9"/>
            <p:cNvSpPr>
              <a:spLocks noChangeArrowheads="1"/>
            </p:cNvSpPr>
            <p:nvPr/>
          </p:nvSpPr>
          <p:spPr bwMode="auto">
            <a:xfrm>
              <a:off x="720" y="1296"/>
              <a:ext cx="96" cy="912"/>
            </a:xfrm>
            <a:prstGeom prst="rect">
              <a:avLst/>
            </a:prstGeom>
            <a:grpFill/>
            <a:ln w="9525">
              <a:solidFill>
                <a:schemeClr val="tx1"/>
              </a:solidFill>
              <a:miter lim="800000"/>
              <a:headEnd/>
              <a:tailEnd/>
            </a:ln>
          </p:spPr>
          <p:txBody>
            <a:bodyPr wrap="none" anchor="ctr"/>
            <a:lstStyle/>
            <a:p>
              <a:endParaRPr lang="es-ES">
                <a:latin typeface="Maiandra GD" pitchFamily="34" charset="0"/>
              </a:endParaRPr>
            </a:p>
          </p:txBody>
        </p:sp>
        <p:sp>
          <p:nvSpPr>
            <p:cNvPr id="35862" name="AutoShape 10"/>
            <p:cNvSpPr>
              <a:spLocks noChangeArrowheads="1"/>
            </p:cNvSpPr>
            <p:nvPr/>
          </p:nvSpPr>
          <p:spPr bwMode="auto">
            <a:xfrm rot="-5400000">
              <a:off x="648" y="1464"/>
              <a:ext cx="912" cy="576"/>
            </a:xfrm>
            <a:custGeom>
              <a:avLst/>
              <a:gdLst>
                <a:gd name="T0" fmla="*/ 798 w 21600"/>
                <a:gd name="T1" fmla="*/ 288 h 21600"/>
                <a:gd name="T2" fmla="*/ 456 w 21600"/>
                <a:gd name="T3" fmla="*/ 576 h 21600"/>
                <a:gd name="T4" fmla="*/ 114 w 21600"/>
                <a:gd name="T5" fmla="*/ 288 h 21600"/>
                <a:gd name="T6" fmla="*/ 45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pFill/>
            <a:ln w="9525">
              <a:solidFill>
                <a:schemeClr val="tx1"/>
              </a:solidFill>
              <a:miter lim="800000"/>
              <a:headEnd/>
              <a:tailEnd/>
            </a:ln>
          </p:spPr>
          <p:txBody>
            <a:bodyPr wrap="none" anchor="ctr"/>
            <a:lstStyle/>
            <a:p>
              <a:endParaRPr lang="es-ES">
                <a:latin typeface="Maiandra GD" pitchFamily="34" charset="0"/>
              </a:endParaRPr>
            </a:p>
          </p:txBody>
        </p:sp>
        <p:sp>
          <p:nvSpPr>
            <p:cNvPr id="35863" name="Rectangle 11"/>
            <p:cNvSpPr>
              <a:spLocks noChangeArrowheads="1"/>
            </p:cNvSpPr>
            <p:nvPr/>
          </p:nvSpPr>
          <p:spPr bwMode="auto">
            <a:xfrm>
              <a:off x="672" y="2208"/>
              <a:ext cx="1344" cy="672"/>
            </a:xfrm>
            <a:prstGeom prst="rect">
              <a:avLst/>
            </a:prstGeom>
            <a:grpFill/>
            <a:ln w="9525">
              <a:solidFill>
                <a:schemeClr val="tx1"/>
              </a:solidFill>
              <a:miter lim="800000"/>
              <a:headEnd/>
              <a:tailEnd/>
            </a:ln>
          </p:spPr>
          <p:txBody>
            <a:bodyPr wrap="none" anchor="ctr"/>
            <a:lstStyle/>
            <a:p>
              <a:endParaRPr lang="es-ES">
                <a:latin typeface="Maiandra GD" pitchFamily="34" charset="0"/>
              </a:endParaRPr>
            </a:p>
          </p:txBody>
        </p:sp>
        <p:sp>
          <p:nvSpPr>
            <p:cNvPr id="35864" name="AutoShape 12"/>
            <p:cNvSpPr>
              <a:spLocks noChangeArrowheads="1"/>
            </p:cNvSpPr>
            <p:nvPr/>
          </p:nvSpPr>
          <p:spPr bwMode="auto">
            <a:xfrm rot="9478617">
              <a:off x="960" y="2128"/>
              <a:ext cx="235" cy="130"/>
            </a:xfrm>
            <a:prstGeom prst="rtTriangle">
              <a:avLst/>
            </a:prstGeom>
            <a:grpFill/>
            <a:ln w="9525">
              <a:solidFill>
                <a:schemeClr val="tx1"/>
              </a:solidFill>
              <a:miter lim="800000"/>
              <a:headEnd/>
              <a:tailEnd/>
            </a:ln>
          </p:spPr>
          <p:txBody>
            <a:bodyPr wrap="none" anchor="ctr"/>
            <a:lstStyle/>
            <a:p>
              <a:endParaRPr lang="es-ES">
                <a:latin typeface="Maiandra GD" pitchFamily="34" charset="0"/>
              </a:endParaRPr>
            </a:p>
          </p:txBody>
        </p:sp>
      </p:grpSp>
      <p:sp>
        <p:nvSpPr>
          <p:cNvPr id="35847" name="Line 13"/>
          <p:cNvSpPr>
            <a:spLocks noChangeShapeType="1"/>
          </p:cNvSpPr>
          <p:nvPr/>
        </p:nvSpPr>
        <p:spPr bwMode="auto">
          <a:xfrm>
            <a:off x="990600" y="3133707"/>
            <a:ext cx="7010400" cy="0"/>
          </a:xfrm>
          <a:prstGeom prst="line">
            <a:avLst/>
          </a:prstGeom>
          <a:noFill/>
          <a:ln w="9525">
            <a:solidFill>
              <a:schemeClr val="tx1"/>
            </a:solidFill>
            <a:round/>
            <a:headEnd/>
            <a:tailEnd/>
          </a:ln>
        </p:spPr>
        <p:txBody>
          <a:bodyPr wrap="none" anchor="ctr"/>
          <a:lstStyle/>
          <a:p>
            <a:endParaRPr lang="es-ES">
              <a:latin typeface="Maiandra GD" pitchFamily="34" charset="0"/>
            </a:endParaRPr>
          </a:p>
        </p:txBody>
      </p:sp>
      <p:sp>
        <p:nvSpPr>
          <p:cNvPr id="35848" name="Line 14"/>
          <p:cNvSpPr>
            <a:spLocks noChangeShapeType="1"/>
          </p:cNvSpPr>
          <p:nvPr/>
        </p:nvSpPr>
        <p:spPr bwMode="auto">
          <a:xfrm>
            <a:off x="2362200" y="2676507"/>
            <a:ext cx="609600" cy="0"/>
          </a:xfrm>
          <a:prstGeom prst="line">
            <a:avLst/>
          </a:prstGeom>
          <a:noFill/>
          <a:ln w="9525">
            <a:solidFill>
              <a:schemeClr val="tx1"/>
            </a:solidFill>
            <a:round/>
            <a:headEnd/>
            <a:tailEnd/>
          </a:ln>
        </p:spPr>
        <p:txBody>
          <a:bodyPr wrap="none" anchor="ctr"/>
          <a:lstStyle/>
          <a:p>
            <a:endParaRPr lang="es-ES">
              <a:latin typeface="Maiandra GD" pitchFamily="34" charset="0"/>
            </a:endParaRPr>
          </a:p>
        </p:txBody>
      </p:sp>
      <p:sp>
        <p:nvSpPr>
          <p:cNvPr id="35849" name="Line 15"/>
          <p:cNvSpPr>
            <a:spLocks noChangeShapeType="1"/>
          </p:cNvSpPr>
          <p:nvPr/>
        </p:nvSpPr>
        <p:spPr bwMode="auto">
          <a:xfrm flipH="1">
            <a:off x="5867400" y="2676507"/>
            <a:ext cx="609600" cy="0"/>
          </a:xfrm>
          <a:prstGeom prst="line">
            <a:avLst/>
          </a:prstGeom>
          <a:noFill/>
          <a:ln w="9525">
            <a:solidFill>
              <a:schemeClr val="tx1"/>
            </a:solidFill>
            <a:round/>
            <a:headEnd/>
            <a:tailEnd/>
          </a:ln>
        </p:spPr>
        <p:txBody>
          <a:bodyPr wrap="none" anchor="ctr"/>
          <a:lstStyle/>
          <a:p>
            <a:endParaRPr lang="es-ES">
              <a:latin typeface="Maiandra GD" pitchFamily="34" charset="0"/>
            </a:endParaRPr>
          </a:p>
        </p:txBody>
      </p:sp>
      <p:sp>
        <p:nvSpPr>
          <p:cNvPr id="35850" name="Line 16"/>
          <p:cNvSpPr>
            <a:spLocks noChangeShapeType="1"/>
          </p:cNvSpPr>
          <p:nvPr/>
        </p:nvSpPr>
        <p:spPr bwMode="auto">
          <a:xfrm>
            <a:off x="2971800" y="2676507"/>
            <a:ext cx="0" cy="457200"/>
          </a:xfrm>
          <a:prstGeom prst="line">
            <a:avLst/>
          </a:prstGeom>
          <a:noFill/>
          <a:ln w="9525">
            <a:solidFill>
              <a:schemeClr val="tx1"/>
            </a:solidFill>
            <a:round/>
            <a:headEnd/>
            <a:tailEnd/>
          </a:ln>
        </p:spPr>
        <p:txBody>
          <a:bodyPr wrap="none" anchor="ctr"/>
          <a:lstStyle/>
          <a:p>
            <a:endParaRPr lang="es-ES">
              <a:latin typeface="Maiandra GD" pitchFamily="34" charset="0"/>
            </a:endParaRPr>
          </a:p>
        </p:txBody>
      </p:sp>
      <p:sp>
        <p:nvSpPr>
          <p:cNvPr id="35851" name="Line 17"/>
          <p:cNvSpPr>
            <a:spLocks noChangeShapeType="1"/>
          </p:cNvSpPr>
          <p:nvPr/>
        </p:nvSpPr>
        <p:spPr bwMode="auto">
          <a:xfrm>
            <a:off x="5867400" y="2676507"/>
            <a:ext cx="0" cy="457200"/>
          </a:xfrm>
          <a:prstGeom prst="line">
            <a:avLst/>
          </a:prstGeom>
          <a:noFill/>
          <a:ln w="9525">
            <a:solidFill>
              <a:schemeClr val="tx1"/>
            </a:solidFill>
            <a:round/>
            <a:headEnd/>
            <a:tailEnd/>
          </a:ln>
        </p:spPr>
        <p:txBody>
          <a:bodyPr wrap="none" anchor="ctr"/>
          <a:lstStyle/>
          <a:p>
            <a:endParaRPr lang="es-ES">
              <a:latin typeface="Maiandra GD" pitchFamily="34" charset="0"/>
            </a:endParaRPr>
          </a:p>
        </p:txBody>
      </p:sp>
      <p:sp>
        <p:nvSpPr>
          <p:cNvPr id="226322" name="Line 18"/>
          <p:cNvSpPr>
            <a:spLocks noChangeShapeType="1"/>
          </p:cNvSpPr>
          <p:nvPr/>
        </p:nvSpPr>
        <p:spPr bwMode="auto">
          <a:xfrm>
            <a:off x="1676400" y="1381107"/>
            <a:ext cx="0" cy="1905000"/>
          </a:xfrm>
          <a:prstGeom prst="line">
            <a:avLst/>
          </a:prstGeom>
          <a:noFill/>
          <a:ln w="50800" cap="sq">
            <a:solidFill>
              <a:srgbClr val="FF0000"/>
            </a:solidFill>
            <a:round/>
            <a:headEnd type="none" w="sm" len="sm"/>
            <a:tailEnd type="arrow" w="med" len="lg"/>
          </a:ln>
        </p:spPr>
        <p:txBody>
          <a:bodyPr wrap="none" anchor="ctr"/>
          <a:lstStyle/>
          <a:p>
            <a:endParaRPr lang="es-ES">
              <a:latin typeface="Maiandra GD" pitchFamily="34" charset="0"/>
            </a:endParaRPr>
          </a:p>
        </p:txBody>
      </p:sp>
      <p:sp>
        <p:nvSpPr>
          <p:cNvPr id="226323" name="Line 19"/>
          <p:cNvSpPr>
            <a:spLocks noChangeShapeType="1"/>
          </p:cNvSpPr>
          <p:nvPr/>
        </p:nvSpPr>
        <p:spPr bwMode="auto">
          <a:xfrm flipV="1">
            <a:off x="7467600" y="1381107"/>
            <a:ext cx="0" cy="1905000"/>
          </a:xfrm>
          <a:prstGeom prst="line">
            <a:avLst/>
          </a:prstGeom>
          <a:noFill/>
          <a:ln w="50800" cap="sq">
            <a:solidFill>
              <a:srgbClr val="FF0000"/>
            </a:solidFill>
            <a:round/>
            <a:headEnd type="none" w="sm" len="sm"/>
            <a:tailEnd type="arrow" w="med" len="lg"/>
          </a:ln>
        </p:spPr>
        <p:txBody>
          <a:bodyPr wrap="none" anchor="ctr"/>
          <a:lstStyle/>
          <a:p>
            <a:endParaRPr lang="es-ES">
              <a:latin typeface="Maiandra GD" pitchFamily="34" charset="0"/>
            </a:endParaRPr>
          </a:p>
        </p:txBody>
      </p:sp>
      <p:sp>
        <p:nvSpPr>
          <p:cNvPr id="226324" name="Line 20"/>
          <p:cNvSpPr>
            <a:spLocks noChangeShapeType="1"/>
          </p:cNvSpPr>
          <p:nvPr/>
        </p:nvSpPr>
        <p:spPr bwMode="auto">
          <a:xfrm>
            <a:off x="1752600" y="3362307"/>
            <a:ext cx="5638800" cy="0"/>
          </a:xfrm>
          <a:prstGeom prst="line">
            <a:avLst/>
          </a:prstGeom>
          <a:noFill/>
          <a:ln w="50800" cap="sq">
            <a:solidFill>
              <a:srgbClr val="FF0000"/>
            </a:solidFill>
            <a:round/>
            <a:headEnd type="none" w="sm" len="sm"/>
            <a:tailEnd type="arrow" w="med" len="lg"/>
          </a:ln>
        </p:spPr>
        <p:txBody>
          <a:bodyPr wrap="none" anchor="ctr"/>
          <a:lstStyle/>
          <a:p>
            <a:endParaRPr lang="es-ES">
              <a:latin typeface="Maiandra GD" pitchFamily="34" charset="0"/>
            </a:endParaRPr>
          </a:p>
        </p:txBody>
      </p:sp>
      <p:sp>
        <p:nvSpPr>
          <p:cNvPr id="226325" name="Text Box 21"/>
          <p:cNvSpPr txBox="1">
            <a:spLocks noChangeArrowheads="1"/>
          </p:cNvSpPr>
          <p:nvPr/>
        </p:nvSpPr>
        <p:spPr bwMode="auto">
          <a:xfrm>
            <a:off x="908995" y="3571876"/>
            <a:ext cx="7449219" cy="3139321"/>
          </a:xfrm>
          <a:prstGeom prst="rect">
            <a:avLst/>
          </a:prstGeom>
          <a:noFill/>
          <a:ln w="12700" cap="sq">
            <a:noFill/>
            <a:miter lim="800000"/>
            <a:headEnd type="none" w="sm" len="sm"/>
            <a:tailEnd type="none" w="sm" len="sm"/>
          </a:ln>
        </p:spPr>
        <p:txBody>
          <a:bodyPr wrap="square">
            <a:spAutoFit/>
          </a:bodyPr>
          <a:lstStyle/>
          <a:p>
            <a:pPr algn="just">
              <a:lnSpc>
                <a:spcPct val="150000"/>
              </a:lnSpc>
            </a:pPr>
            <a:r>
              <a:rPr lang="es-CO" sz="2000" dirty="0" smtClean="0">
                <a:latin typeface="Maiandra GD" pitchFamily="34" charset="0"/>
              </a:rPr>
              <a:t>Las </a:t>
            </a:r>
            <a:r>
              <a:rPr lang="es-CO" sz="2000" dirty="0">
                <a:latin typeface="Maiandra GD" pitchFamily="34" charset="0"/>
              </a:rPr>
              <a:t>7 capas de funciones del modelo OSI están </a:t>
            </a:r>
            <a:r>
              <a:rPr lang="es-CO" sz="2000" dirty="0" smtClean="0">
                <a:latin typeface="Maiandra GD" pitchFamily="34" charset="0"/>
              </a:rPr>
              <a:t>normalmente </a:t>
            </a:r>
            <a:r>
              <a:rPr lang="es-CO" sz="2000" dirty="0">
                <a:latin typeface="Maiandra GD" pitchFamily="34" charset="0"/>
              </a:rPr>
              <a:t>construidas como una combinación de:</a:t>
            </a:r>
          </a:p>
          <a:p>
            <a:pPr algn="just">
              <a:lnSpc>
                <a:spcPct val="150000"/>
              </a:lnSpc>
            </a:pPr>
            <a:r>
              <a:rPr lang="es-CO" sz="2000" dirty="0">
                <a:latin typeface="Maiandra GD" pitchFamily="34" charset="0"/>
              </a:rPr>
              <a:t>	</a:t>
            </a:r>
            <a:r>
              <a:rPr lang="es-CO" sz="1800" dirty="0">
                <a:latin typeface="Maiandra GD" pitchFamily="34" charset="0"/>
              </a:rPr>
              <a:t>1. Sistema Operativo (Windows XP, Win2003, Mac/OS ó Unix)</a:t>
            </a:r>
          </a:p>
          <a:p>
            <a:pPr algn="just">
              <a:lnSpc>
                <a:spcPct val="150000"/>
              </a:lnSpc>
            </a:pPr>
            <a:r>
              <a:rPr lang="es-CO" sz="1800" dirty="0">
                <a:latin typeface="Maiandra GD" pitchFamily="34" charset="0"/>
              </a:rPr>
              <a:t>	2. Aplicaciones (navegador, cliente de correo, servidor web)</a:t>
            </a:r>
          </a:p>
          <a:p>
            <a:pPr algn="just">
              <a:lnSpc>
                <a:spcPct val="150000"/>
              </a:lnSpc>
            </a:pPr>
            <a:r>
              <a:rPr lang="es-CO" sz="1800" dirty="0">
                <a:latin typeface="Maiandra GD" pitchFamily="34" charset="0"/>
              </a:rPr>
              <a:t>	3. Protocolos de transporte y de red (TCP/IP, IPX/SPX, SNA)</a:t>
            </a:r>
          </a:p>
          <a:p>
            <a:pPr algn="just">
              <a:lnSpc>
                <a:spcPct val="150000"/>
              </a:lnSpc>
            </a:pPr>
            <a:r>
              <a:rPr lang="es-CO" sz="1800" dirty="0">
                <a:latin typeface="Maiandra GD" pitchFamily="34" charset="0"/>
              </a:rPr>
              <a:t>	4. Hardware y software que colocan la señal en el cable </a:t>
            </a:r>
          </a:p>
          <a:p>
            <a:pPr algn="just">
              <a:lnSpc>
                <a:spcPct val="150000"/>
              </a:lnSpc>
            </a:pPr>
            <a:r>
              <a:rPr lang="es-CO" sz="1800" dirty="0">
                <a:latin typeface="Maiandra GD" pitchFamily="34" charset="0"/>
              </a:rPr>
              <a:t>	    conectado </a:t>
            </a:r>
            <a:r>
              <a:rPr lang="es-CO" sz="1800" dirty="0" smtClean="0">
                <a:latin typeface="Maiandra GD" pitchFamily="34" charset="0"/>
              </a:rPr>
              <a:t>a la computadora </a:t>
            </a:r>
            <a:r>
              <a:rPr lang="es-CO" sz="1800" dirty="0">
                <a:latin typeface="Maiandra GD" pitchFamily="34" charset="0"/>
              </a:rPr>
              <a:t>(tarjeta de red y </a:t>
            </a:r>
            <a:r>
              <a:rPr lang="en-US" sz="1800" dirty="0">
                <a:latin typeface="Maiandra GD" pitchFamily="34" charset="0"/>
              </a:rPr>
              <a:t>driver</a:t>
            </a:r>
            <a:r>
              <a:rPr lang="es-CO" sz="1800" dirty="0">
                <a:latin typeface="Maiandra GD" pitchFamily="34" charset="0"/>
              </a:rPr>
              <a:t>)      </a:t>
            </a:r>
          </a:p>
        </p:txBody>
      </p:sp>
      <p:sp>
        <p:nvSpPr>
          <p:cNvPr id="226326" name="Text Box 22"/>
          <p:cNvSpPr txBox="1">
            <a:spLocks noChangeArrowheads="1"/>
          </p:cNvSpPr>
          <p:nvPr/>
        </p:nvSpPr>
        <p:spPr bwMode="auto">
          <a:xfrm>
            <a:off x="5943600" y="1460482"/>
            <a:ext cx="1119217" cy="830997"/>
          </a:xfrm>
          <a:prstGeom prst="rect">
            <a:avLst/>
          </a:prstGeom>
          <a:noFill/>
          <a:ln w="12700" cap="sq">
            <a:noFill/>
            <a:miter lim="800000"/>
            <a:headEnd type="none" w="sm" len="sm"/>
            <a:tailEnd type="none" w="sm" len="sm"/>
          </a:ln>
        </p:spPr>
        <p:txBody>
          <a:bodyPr wrap="none">
            <a:spAutoFit/>
          </a:bodyPr>
          <a:lstStyle/>
          <a:p>
            <a:pPr algn="l"/>
            <a:r>
              <a:rPr lang="es-CO" sz="1600">
                <a:latin typeface="Maiandra GD" pitchFamily="34" charset="0"/>
              </a:rPr>
              <a:t>Al recibir</a:t>
            </a:r>
          </a:p>
          <a:p>
            <a:pPr algn="l"/>
            <a:r>
              <a:rPr lang="es-CO" sz="1600">
                <a:latin typeface="Maiandra GD" pitchFamily="34" charset="0"/>
              </a:rPr>
              <a:t>el mensaje</a:t>
            </a:r>
          </a:p>
          <a:p>
            <a:pPr algn="l"/>
            <a:r>
              <a:rPr lang="es-CO" sz="1600">
                <a:latin typeface="Maiandra GD" pitchFamily="34" charset="0"/>
              </a:rPr>
              <a:t>“sube”</a:t>
            </a:r>
            <a:endParaRPr lang="es-CO">
              <a:latin typeface="Maiandra GD" pitchFamily="34" charset="0"/>
            </a:endParaRPr>
          </a:p>
        </p:txBody>
      </p:sp>
      <p:sp>
        <p:nvSpPr>
          <p:cNvPr id="226327" name="Text Box 23"/>
          <p:cNvSpPr txBox="1">
            <a:spLocks noChangeArrowheads="1"/>
          </p:cNvSpPr>
          <p:nvPr/>
        </p:nvSpPr>
        <p:spPr bwMode="auto">
          <a:xfrm>
            <a:off x="1981200" y="1460482"/>
            <a:ext cx="1119217" cy="830997"/>
          </a:xfrm>
          <a:prstGeom prst="rect">
            <a:avLst/>
          </a:prstGeom>
          <a:noFill/>
          <a:ln w="12700" cap="sq">
            <a:noFill/>
            <a:miter lim="800000"/>
            <a:headEnd type="none" w="sm" len="sm"/>
            <a:tailEnd type="none" w="sm" len="sm"/>
          </a:ln>
        </p:spPr>
        <p:txBody>
          <a:bodyPr wrap="none">
            <a:spAutoFit/>
          </a:bodyPr>
          <a:lstStyle/>
          <a:p>
            <a:pPr algn="l"/>
            <a:r>
              <a:rPr lang="es-CO" sz="1600">
                <a:latin typeface="Maiandra GD" pitchFamily="34" charset="0"/>
              </a:rPr>
              <a:t>Al enviar</a:t>
            </a:r>
          </a:p>
          <a:p>
            <a:pPr algn="l"/>
            <a:r>
              <a:rPr lang="es-CO" sz="1600">
                <a:latin typeface="Maiandra GD" pitchFamily="34" charset="0"/>
              </a:rPr>
              <a:t>el mensaje</a:t>
            </a:r>
          </a:p>
          <a:p>
            <a:pPr algn="l"/>
            <a:r>
              <a:rPr lang="es-CO" sz="1600">
                <a:latin typeface="Maiandra GD" pitchFamily="34" charset="0"/>
              </a:rPr>
              <a:t>“baja”</a:t>
            </a:r>
          </a:p>
        </p:txBody>
      </p:sp>
      <p:sp>
        <p:nvSpPr>
          <p:cNvPr id="226328" name="Text Box 24"/>
          <p:cNvSpPr txBox="1">
            <a:spLocks noChangeArrowheads="1"/>
          </p:cNvSpPr>
          <p:nvPr/>
        </p:nvSpPr>
        <p:spPr bwMode="auto">
          <a:xfrm>
            <a:off x="3581400" y="2603482"/>
            <a:ext cx="2090738" cy="581025"/>
          </a:xfrm>
          <a:prstGeom prst="rect">
            <a:avLst/>
          </a:prstGeom>
          <a:noFill/>
          <a:ln w="12700" cap="sq">
            <a:noFill/>
            <a:miter lim="800000"/>
            <a:headEnd type="none" w="sm" len="sm"/>
            <a:tailEnd type="none" w="sm" len="sm"/>
          </a:ln>
        </p:spPr>
        <p:txBody>
          <a:bodyPr wrap="none">
            <a:spAutoFit/>
          </a:bodyPr>
          <a:lstStyle/>
          <a:p>
            <a:pPr algn="l"/>
            <a:r>
              <a:rPr lang="es-CO" sz="1600">
                <a:latin typeface="Maiandra GD" pitchFamily="34" charset="0"/>
              </a:rPr>
              <a:t>El mensaje “viaja” a </a:t>
            </a:r>
          </a:p>
          <a:p>
            <a:pPr algn="l"/>
            <a:r>
              <a:rPr lang="es-CO" sz="1600">
                <a:latin typeface="Maiandra GD" pitchFamily="34" charset="0"/>
              </a:rPr>
              <a:t>través de la red</a:t>
            </a:r>
          </a:p>
        </p:txBody>
      </p:sp>
      <p:sp>
        <p:nvSpPr>
          <p:cNvPr id="35859" name="Text Box 25"/>
          <p:cNvSpPr txBox="1">
            <a:spLocks noChangeArrowheads="1"/>
          </p:cNvSpPr>
          <p:nvPr/>
        </p:nvSpPr>
        <p:spPr bwMode="auto">
          <a:xfrm>
            <a:off x="914400" y="928670"/>
            <a:ext cx="998991" cy="369332"/>
          </a:xfrm>
          <a:prstGeom prst="rect">
            <a:avLst/>
          </a:prstGeom>
          <a:noFill/>
          <a:ln w="12700" cap="sq">
            <a:noFill/>
            <a:miter lim="800000"/>
            <a:headEnd type="none" w="sm" len="sm"/>
            <a:tailEnd type="none" w="sm" len="sm"/>
          </a:ln>
        </p:spPr>
        <p:txBody>
          <a:bodyPr wrap="none">
            <a:spAutoFit/>
          </a:bodyPr>
          <a:lstStyle/>
          <a:p>
            <a:pPr algn="l"/>
            <a:r>
              <a:rPr lang="es-CO" dirty="0">
                <a:latin typeface="Maiandra GD" pitchFamily="34" charset="0"/>
              </a:rPr>
              <a:t>Nodo A</a:t>
            </a:r>
          </a:p>
        </p:txBody>
      </p:sp>
      <p:sp>
        <p:nvSpPr>
          <p:cNvPr id="35860" name="Text Box 26"/>
          <p:cNvSpPr txBox="1">
            <a:spLocks noChangeArrowheads="1"/>
          </p:cNvSpPr>
          <p:nvPr/>
        </p:nvSpPr>
        <p:spPr bwMode="auto">
          <a:xfrm>
            <a:off x="6781800" y="928670"/>
            <a:ext cx="981359" cy="369332"/>
          </a:xfrm>
          <a:prstGeom prst="rect">
            <a:avLst/>
          </a:prstGeom>
          <a:noFill/>
          <a:ln w="12700" cap="sq">
            <a:noFill/>
            <a:miter lim="800000"/>
            <a:headEnd type="none" w="sm" len="sm"/>
            <a:tailEnd type="none" w="sm" len="sm"/>
          </a:ln>
        </p:spPr>
        <p:txBody>
          <a:bodyPr wrap="none">
            <a:spAutoFit/>
          </a:bodyPr>
          <a:lstStyle/>
          <a:p>
            <a:pPr algn="l"/>
            <a:r>
              <a:rPr lang="es-CO">
                <a:latin typeface="Maiandra GD" pitchFamily="34" charset="0"/>
              </a:rPr>
              <a:t>Nodo 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 fill="hold" grpId="0" nodeType="clickEffect">
                                  <p:stCondLst>
                                    <p:cond delay="0"/>
                                  </p:stCondLst>
                                  <p:childTnLst>
                                    <p:set>
                                      <p:cBhvr>
                                        <p:cTn id="6" dur="1" fill="hold">
                                          <p:stCondLst>
                                            <p:cond delay="0"/>
                                          </p:stCondLst>
                                        </p:cTn>
                                        <p:tgtEl>
                                          <p:spTgt spid="226322"/>
                                        </p:tgtEl>
                                        <p:attrNameLst>
                                          <p:attrName>style.visibility</p:attrName>
                                        </p:attrNameLst>
                                      </p:cBhvr>
                                      <p:to>
                                        <p:strVal val="visible"/>
                                      </p:to>
                                    </p:set>
                                    <p:anim calcmode="lin" valueType="num">
                                      <p:cBhvr>
                                        <p:cTn id="7" dur="500" fill="hold"/>
                                        <p:tgtEl>
                                          <p:spTgt spid="226322"/>
                                        </p:tgtEl>
                                        <p:attrNameLst>
                                          <p:attrName>ppt_x</p:attrName>
                                        </p:attrNameLst>
                                      </p:cBhvr>
                                      <p:tavLst>
                                        <p:tav tm="0">
                                          <p:val>
                                            <p:strVal val="#ppt_x"/>
                                          </p:val>
                                        </p:tav>
                                        <p:tav tm="100000">
                                          <p:val>
                                            <p:strVal val="#ppt_x"/>
                                          </p:val>
                                        </p:tav>
                                      </p:tavLst>
                                    </p:anim>
                                    <p:anim calcmode="lin" valueType="num">
                                      <p:cBhvr>
                                        <p:cTn id="8" dur="500" fill="hold"/>
                                        <p:tgtEl>
                                          <p:spTgt spid="226322"/>
                                        </p:tgtEl>
                                        <p:attrNameLst>
                                          <p:attrName>ppt_y</p:attrName>
                                        </p:attrNameLst>
                                      </p:cBhvr>
                                      <p:tavLst>
                                        <p:tav tm="0">
                                          <p:val>
                                            <p:strVal val="#ppt_y-#ppt_h/2"/>
                                          </p:val>
                                        </p:tav>
                                        <p:tav tm="100000">
                                          <p:val>
                                            <p:strVal val="#ppt_y"/>
                                          </p:val>
                                        </p:tav>
                                      </p:tavLst>
                                    </p:anim>
                                    <p:anim calcmode="lin" valueType="num">
                                      <p:cBhvr>
                                        <p:cTn id="9" dur="500" fill="hold"/>
                                        <p:tgtEl>
                                          <p:spTgt spid="226322"/>
                                        </p:tgtEl>
                                        <p:attrNameLst>
                                          <p:attrName>ppt_w</p:attrName>
                                        </p:attrNameLst>
                                      </p:cBhvr>
                                      <p:tavLst>
                                        <p:tav tm="0">
                                          <p:val>
                                            <p:strVal val="#ppt_w"/>
                                          </p:val>
                                        </p:tav>
                                        <p:tav tm="100000">
                                          <p:val>
                                            <p:strVal val="#ppt_w"/>
                                          </p:val>
                                        </p:tav>
                                      </p:tavLst>
                                    </p:anim>
                                    <p:anim calcmode="lin" valueType="num">
                                      <p:cBhvr>
                                        <p:cTn id="10" dur="500" fill="hold"/>
                                        <p:tgtEl>
                                          <p:spTgt spid="22632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LASER.WAV" builtIn="1"/>
                                        </p:tgtEl>
                                      </p:cMediaNode>
                                    </p:audio>
                                  </p:sub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499"/>
                                          </p:stCondLst>
                                        </p:cTn>
                                        <p:tgtEl>
                                          <p:spTgt spid="22632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7" presetClass="entr" presetSubtype="8" fill="hold" grpId="0" nodeType="clickEffect">
                                  <p:stCondLst>
                                    <p:cond delay="0"/>
                                  </p:stCondLst>
                                  <p:childTnLst>
                                    <p:set>
                                      <p:cBhvr>
                                        <p:cTn id="17" dur="1" fill="hold">
                                          <p:stCondLst>
                                            <p:cond delay="0"/>
                                          </p:stCondLst>
                                        </p:cTn>
                                        <p:tgtEl>
                                          <p:spTgt spid="226324"/>
                                        </p:tgtEl>
                                        <p:attrNameLst>
                                          <p:attrName>style.visibility</p:attrName>
                                        </p:attrNameLst>
                                      </p:cBhvr>
                                      <p:to>
                                        <p:strVal val="visible"/>
                                      </p:to>
                                    </p:set>
                                    <p:anim calcmode="lin" valueType="num">
                                      <p:cBhvr>
                                        <p:cTn id="18" dur="500" fill="hold"/>
                                        <p:tgtEl>
                                          <p:spTgt spid="226324"/>
                                        </p:tgtEl>
                                        <p:attrNameLst>
                                          <p:attrName>ppt_x</p:attrName>
                                        </p:attrNameLst>
                                      </p:cBhvr>
                                      <p:tavLst>
                                        <p:tav tm="0">
                                          <p:val>
                                            <p:strVal val="#ppt_x-#ppt_w/2"/>
                                          </p:val>
                                        </p:tav>
                                        <p:tav tm="100000">
                                          <p:val>
                                            <p:strVal val="#ppt_x"/>
                                          </p:val>
                                        </p:tav>
                                      </p:tavLst>
                                    </p:anim>
                                    <p:anim calcmode="lin" valueType="num">
                                      <p:cBhvr>
                                        <p:cTn id="19" dur="500" fill="hold"/>
                                        <p:tgtEl>
                                          <p:spTgt spid="226324"/>
                                        </p:tgtEl>
                                        <p:attrNameLst>
                                          <p:attrName>ppt_y</p:attrName>
                                        </p:attrNameLst>
                                      </p:cBhvr>
                                      <p:tavLst>
                                        <p:tav tm="0">
                                          <p:val>
                                            <p:strVal val="#ppt_y"/>
                                          </p:val>
                                        </p:tav>
                                        <p:tav tm="100000">
                                          <p:val>
                                            <p:strVal val="#ppt_y"/>
                                          </p:val>
                                        </p:tav>
                                      </p:tavLst>
                                    </p:anim>
                                    <p:anim calcmode="lin" valueType="num">
                                      <p:cBhvr>
                                        <p:cTn id="20" dur="500" fill="hold"/>
                                        <p:tgtEl>
                                          <p:spTgt spid="226324"/>
                                        </p:tgtEl>
                                        <p:attrNameLst>
                                          <p:attrName>ppt_w</p:attrName>
                                        </p:attrNameLst>
                                      </p:cBhvr>
                                      <p:tavLst>
                                        <p:tav tm="0">
                                          <p:val>
                                            <p:fltVal val="0"/>
                                          </p:val>
                                        </p:tav>
                                        <p:tav tm="100000">
                                          <p:val>
                                            <p:strVal val="#ppt_w"/>
                                          </p:val>
                                        </p:tav>
                                      </p:tavLst>
                                    </p:anim>
                                    <p:anim calcmode="lin" valueType="num">
                                      <p:cBhvr>
                                        <p:cTn id="21" dur="500" fill="hold"/>
                                        <p:tgtEl>
                                          <p:spTgt spid="226324"/>
                                        </p:tgtEl>
                                        <p:attrNameLst>
                                          <p:attrName>ppt_h</p:attrName>
                                        </p:attrNameLst>
                                      </p:cBhvr>
                                      <p:tavLst>
                                        <p:tav tm="0">
                                          <p:val>
                                            <p:strVal val="#ppt_h"/>
                                          </p:val>
                                        </p:tav>
                                        <p:tav tm="100000">
                                          <p:val>
                                            <p:strVal val="#ppt_h"/>
                                          </p:val>
                                        </p:tav>
                                      </p:tavLst>
                                    </p:anim>
                                  </p:childTnLst>
                                </p:cTn>
                              </p:par>
                            </p:childTnLst>
                          </p:cTn>
                        </p:par>
                        <p:par>
                          <p:cTn id="22" fill="hold">
                            <p:stCondLst>
                              <p:cond delay="500"/>
                            </p:stCondLst>
                            <p:childTnLst>
                              <p:par>
                                <p:cTn id="23" presetID="1" presetClass="entr" presetSubtype="0" fill="hold" grpId="0" nodeType="afterEffect">
                                  <p:stCondLst>
                                    <p:cond delay="0"/>
                                  </p:stCondLst>
                                  <p:childTnLst>
                                    <p:set>
                                      <p:cBhvr>
                                        <p:cTn id="24" dur="1" fill="hold">
                                          <p:stCondLst>
                                            <p:cond delay="499"/>
                                          </p:stCondLst>
                                        </p:cTn>
                                        <p:tgtEl>
                                          <p:spTgt spid="22632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226323"/>
                                        </p:tgtEl>
                                        <p:attrNameLst>
                                          <p:attrName>style.visibility</p:attrName>
                                        </p:attrNameLst>
                                      </p:cBhvr>
                                      <p:to>
                                        <p:strVal val="visible"/>
                                      </p:to>
                                    </p:set>
                                    <p:anim calcmode="lin" valueType="num">
                                      <p:cBhvr>
                                        <p:cTn id="29" dur="500" fill="hold"/>
                                        <p:tgtEl>
                                          <p:spTgt spid="226323"/>
                                        </p:tgtEl>
                                        <p:attrNameLst>
                                          <p:attrName>ppt_x</p:attrName>
                                        </p:attrNameLst>
                                      </p:cBhvr>
                                      <p:tavLst>
                                        <p:tav tm="0">
                                          <p:val>
                                            <p:strVal val="#ppt_x"/>
                                          </p:val>
                                        </p:tav>
                                        <p:tav tm="100000">
                                          <p:val>
                                            <p:strVal val="#ppt_x"/>
                                          </p:val>
                                        </p:tav>
                                      </p:tavLst>
                                    </p:anim>
                                    <p:anim calcmode="lin" valueType="num">
                                      <p:cBhvr>
                                        <p:cTn id="30" dur="500" fill="hold"/>
                                        <p:tgtEl>
                                          <p:spTgt spid="226323"/>
                                        </p:tgtEl>
                                        <p:attrNameLst>
                                          <p:attrName>ppt_y</p:attrName>
                                        </p:attrNameLst>
                                      </p:cBhvr>
                                      <p:tavLst>
                                        <p:tav tm="0">
                                          <p:val>
                                            <p:strVal val="#ppt_y+#ppt_h/2"/>
                                          </p:val>
                                        </p:tav>
                                        <p:tav tm="100000">
                                          <p:val>
                                            <p:strVal val="#ppt_y"/>
                                          </p:val>
                                        </p:tav>
                                      </p:tavLst>
                                    </p:anim>
                                    <p:anim calcmode="lin" valueType="num">
                                      <p:cBhvr>
                                        <p:cTn id="31" dur="500" fill="hold"/>
                                        <p:tgtEl>
                                          <p:spTgt spid="226323"/>
                                        </p:tgtEl>
                                        <p:attrNameLst>
                                          <p:attrName>ppt_w</p:attrName>
                                        </p:attrNameLst>
                                      </p:cBhvr>
                                      <p:tavLst>
                                        <p:tav tm="0">
                                          <p:val>
                                            <p:strVal val="#ppt_w"/>
                                          </p:val>
                                        </p:tav>
                                        <p:tav tm="100000">
                                          <p:val>
                                            <p:strVal val="#ppt_w"/>
                                          </p:val>
                                        </p:tav>
                                      </p:tavLst>
                                    </p:anim>
                                    <p:anim calcmode="lin" valueType="num">
                                      <p:cBhvr>
                                        <p:cTn id="32" dur="500" fill="hold"/>
                                        <p:tgtEl>
                                          <p:spTgt spid="226323"/>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27"/>
                                            </p:cond>
                                          </p:stCondLst>
                                          <p:endCondLst>
                                            <p:cond evt="onStopAudio" delay="0">
                                              <p:tgtEl>
                                                <p:sldTgt/>
                                              </p:tgtEl>
                                            </p:cond>
                                          </p:endCondLst>
                                        </p:cTn>
                                        <p:tgtEl>
                                          <p:sndTgt r:embed="rId2" name="LASER.WAV" builtIn="1"/>
                                        </p:tgtEl>
                                      </p:cMediaNode>
                                    </p:audio>
                                  </p:subTnLst>
                                </p:cTn>
                              </p:par>
                            </p:childTnLst>
                          </p:cTn>
                        </p:par>
                        <p:par>
                          <p:cTn id="33" fill="hold">
                            <p:stCondLst>
                              <p:cond delay="500"/>
                            </p:stCondLst>
                            <p:childTnLst>
                              <p:par>
                                <p:cTn id="34" presetID="1" presetClass="entr" presetSubtype="0" fill="hold" grpId="0" nodeType="afterEffect">
                                  <p:stCondLst>
                                    <p:cond delay="0"/>
                                  </p:stCondLst>
                                  <p:childTnLst>
                                    <p:set>
                                      <p:cBhvr>
                                        <p:cTn id="35" dur="1" fill="hold">
                                          <p:stCondLst>
                                            <p:cond delay="499"/>
                                          </p:stCondLst>
                                        </p:cTn>
                                        <p:tgtEl>
                                          <p:spTgt spid="226326"/>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26325"/>
                                        </p:tgtEl>
                                        <p:attrNameLst>
                                          <p:attrName>style.visibility</p:attrName>
                                        </p:attrNameLst>
                                      </p:cBhvr>
                                      <p:to>
                                        <p:strVal val="visible"/>
                                      </p:to>
                                    </p:set>
                                    <p:anim calcmode="lin" valueType="num">
                                      <p:cBhvr additive="base">
                                        <p:cTn id="40" dur="500" fill="hold"/>
                                        <p:tgtEl>
                                          <p:spTgt spid="226325"/>
                                        </p:tgtEl>
                                        <p:attrNameLst>
                                          <p:attrName>ppt_x</p:attrName>
                                        </p:attrNameLst>
                                      </p:cBhvr>
                                      <p:tavLst>
                                        <p:tav tm="0">
                                          <p:val>
                                            <p:strVal val="#ppt_x"/>
                                          </p:val>
                                        </p:tav>
                                        <p:tav tm="100000">
                                          <p:val>
                                            <p:strVal val="#ppt_x"/>
                                          </p:val>
                                        </p:tav>
                                      </p:tavLst>
                                    </p:anim>
                                    <p:anim calcmode="lin" valueType="num">
                                      <p:cBhvr additive="base">
                                        <p:cTn id="41" dur="500" fill="hold"/>
                                        <p:tgtEl>
                                          <p:spTgt spid="2263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22" grpId="0" animBg="1"/>
      <p:bldP spid="226323" grpId="0" animBg="1"/>
      <p:bldP spid="226324" grpId="0" animBg="1"/>
      <p:bldP spid="226325" grpId="0" autoUpdateAnimBg="0"/>
      <p:bldP spid="226326" grpId="0" autoUpdateAnimBg="0"/>
      <p:bldP spid="226327" grpId="0" autoUpdateAnimBg="0"/>
      <p:bldP spid="226328"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Line 2"/>
          <p:cNvSpPr>
            <a:spLocks noChangeShapeType="1"/>
          </p:cNvSpPr>
          <p:nvPr/>
        </p:nvSpPr>
        <p:spPr bwMode="auto">
          <a:xfrm flipV="1">
            <a:off x="6834158" y="3981442"/>
            <a:ext cx="0" cy="1600200"/>
          </a:xfrm>
          <a:prstGeom prst="line">
            <a:avLst/>
          </a:prstGeom>
          <a:noFill/>
          <a:ln w="50800" cap="sq">
            <a:solidFill>
              <a:schemeClr val="tx1"/>
            </a:solidFill>
            <a:round/>
            <a:headEnd type="none" w="sm" len="sm"/>
            <a:tailEnd type="none" w="sm" len="sm"/>
          </a:ln>
        </p:spPr>
        <p:txBody>
          <a:bodyPr wrap="none" anchor="ctr"/>
          <a:lstStyle/>
          <a:p>
            <a:endParaRPr lang="es-ES">
              <a:latin typeface="Maiandra GD" pitchFamily="34" charset="0"/>
            </a:endParaRPr>
          </a:p>
        </p:txBody>
      </p:sp>
      <p:sp>
        <p:nvSpPr>
          <p:cNvPr id="36869" name="Line 3"/>
          <p:cNvSpPr>
            <a:spLocks noChangeShapeType="1"/>
          </p:cNvSpPr>
          <p:nvPr/>
        </p:nvSpPr>
        <p:spPr bwMode="auto">
          <a:xfrm>
            <a:off x="1728758" y="5581642"/>
            <a:ext cx="5105400" cy="0"/>
          </a:xfrm>
          <a:prstGeom prst="line">
            <a:avLst/>
          </a:prstGeom>
          <a:noFill/>
          <a:ln w="50800" cap="sq">
            <a:solidFill>
              <a:schemeClr val="tx1"/>
            </a:solidFill>
            <a:round/>
            <a:headEnd type="none" w="sm" len="sm"/>
            <a:tailEnd type="none" w="sm" len="sm"/>
          </a:ln>
        </p:spPr>
        <p:txBody>
          <a:bodyPr wrap="none" anchor="ctr"/>
          <a:lstStyle/>
          <a:p>
            <a:endParaRPr lang="es-ES">
              <a:latin typeface="Maiandra GD" pitchFamily="34" charset="0"/>
            </a:endParaRPr>
          </a:p>
        </p:txBody>
      </p:sp>
      <p:sp>
        <p:nvSpPr>
          <p:cNvPr id="36870" name="Line 4"/>
          <p:cNvSpPr>
            <a:spLocks noChangeShapeType="1"/>
          </p:cNvSpPr>
          <p:nvPr/>
        </p:nvSpPr>
        <p:spPr bwMode="auto">
          <a:xfrm flipV="1">
            <a:off x="1728758" y="3905242"/>
            <a:ext cx="0" cy="1676400"/>
          </a:xfrm>
          <a:prstGeom prst="line">
            <a:avLst/>
          </a:prstGeom>
          <a:noFill/>
          <a:ln w="50800" cap="sq">
            <a:solidFill>
              <a:schemeClr val="tx1"/>
            </a:solidFill>
            <a:round/>
            <a:headEnd type="none" w="sm" len="sm"/>
            <a:tailEnd type="none" w="sm" len="sm"/>
          </a:ln>
        </p:spPr>
        <p:txBody>
          <a:bodyPr wrap="none" anchor="ctr"/>
          <a:lstStyle/>
          <a:p>
            <a:endParaRPr lang="es-ES">
              <a:latin typeface="Maiandra GD" pitchFamily="34" charset="0"/>
            </a:endParaRPr>
          </a:p>
        </p:txBody>
      </p:sp>
      <p:grpSp>
        <p:nvGrpSpPr>
          <p:cNvPr id="2" name="Group 5"/>
          <p:cNvGrpSpPr>
            <a:grpSpLocks/>
          </p:cNvGrpSpPr>
          <p:nvPr/>
        </p:nvGrpSpPr>
        <p:grpSpPr bwMode="auto">
          <a:xfrm flipH="1">
            <a:off x="6148358" y="2914642"/>
            <a:ext cx="1249363" cy="1484313"/>
            <a:chOff x="672" y="1296"/>
            <a:chExt cx="1344" cy="1584"/>
          </a:xfrm>
        </p:grpSpPr>
        <p:sp>
          <p:nvSpPr>
            <p:cNvPr id="36919" name="Rectangle 6"/>
            <p:cNvSpPr>
              <a:spLocks noChangeArrowheads="1"/>
            </p:cNvSpPr>
            <p:nvPr/>
          </p:nvSpPr>
          <p:spPr bwMode="auto">
            <a:xfrm>
              <a:off x="720" y="1296"/>
              <a:ext cx="96" cy="912"/>
            </a:xfrm>
            <a:prstGeom prst="rect">
              <a:avLst/>
            </a:prstGeom>
            <a:solidFill>
              <a:srgbClr val="FFFFFF"/>
            </a:solidFill>
            <a:ln w="9525">
              <a:solidFill>
                <a:schemeClr val="tx1"/>
              </a:solidFill>
              <a:miter lim="800000"/>
              <a:headEnd/>
              <a:tailEnd/>
            </a:ln>
          </p:spPr>
          <p:txBody>
            <a:bodyPr wrap="none" anchor="ctr"/>
            <a:lstStyle/>
            <a:p>
              <a:endParaRPr lang="es-ES">
                <a:latin typeface="Maiandra GD" pitchFamily="34" charset="0"/>
              </a:endParaRPr>
            </a:p>
          </p:txBody>
        </p:sp>
        <p:sp>
          <p:nvSpPr>
            <p:cNvPr id="36920" name="AutoShape 7"/>
            <p:cNvSpPr>
              <a:spLocks noChangeArrowheads="1"/>
            </p:cNvSpPr>
            <p:nvPr/>
          </p:nvSpPr>
          <p:spPr bwMode="auto">
            <a:xfrm rot="-5400000">
              <a:off x="648" y="1464"/>
              <a:ext cx="912" cy="576"/>
            </a:xfrm>
            <a:custGeom>
              <a:avLst/>
              <a:gdLst>
                <a:gd name="T0" fmla="*/ 798 w 21600"/>
                <a:gd name="T1" fmla="*/ 288 h 21600"/>
                <a:gd name="T2" fmla="*/ 456 w 21600"/>
                <a:gd name="T3" fmla="*/ 576 h 21600"/>
                <a:gd name="T4" fmla="*/ 114 w 21600"/>
                <a:gd name="T5" fmla="*/ 288 h 21600"/>
                <a:gd name="T6" fmla="*/ 45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FFFFFF"/>
            </a:solidFill>
            <a:ln w="9525">
              <a:solidFill>
                <a:schemeClr val="tx1"/>
              </a:solidFill>
              <a:miter lim="800000"/>
              <a:headEnd/>
              <a:tailEnd/>
            </a:ln>
          </p:spPr>
          <p:txBody>
            <a:bodyPr wrap="none" anchor="ctr"/>
            <a:lstStyle/>
            <a:p>
              <a:endParaRPr lang="es-ES">
                <a:latin typeface="Maiandra GD" pitchFamily="34" charset="0"/>
              </a:endParaRPr>
            </a:p>
          </p:txBody>
        </p:sp>
        <p:sp>
          <p:nvSpPr>
            <p:cNvPr id="36921" name="Rectangle 8"/>
            <p:cNvSpPr>
              <a:spLocks noChangeArrowheads="1"/>
            </p:cNvSpPr>
            <p:nvPr/>
          </p:nvSpPr>
          <p:spPr bwMode="auto">
            <a:xfrm>
              <a:off x="672" y="2208"/>
              <a:ext cx="1344" cy="672"/>
            </a:xfrm>
            <a:prstGeom prst="rect">
              <a:avLst/>
            </a:prstGeom>
            <a:solidFill>
              <a:srgbClr val="FFFFFF"/>
            </a:solidFill>
            <a:ln w="9525">
              <a:solidFill>
                <a:schemeClr val="tx1"/>
              </a:solidFill>
              <a:miter lim="800000"/>
              <a:headEnd/>
              <a:tailEnd/>
            </a:ln>
          </p:spPr>
          <p:txBody>
            <a:bodyPr wrap="none" anchor="ctr"/>
            <a:lstStyle/>
            <a:p>
              <a:endParaRPr lang="es-ES">
                <a:latin typeface="Maiandra GD" pitchFamily="34" charset="0"/>
              </a:endParaRPr>
            </a:p>
          </p:txBody>
        </p:sp>
        <p:sp>
          <p:nvSpPr>
            <p:cNvPr id="36922" name="AutoShape 9"/>
            <p:cNvSpPr>
              <a:spLocks noChangeArrowheads="1"/>
            </p:cNvSpPr>
            <p:nvPr/>
          </p:nvSpPr>
          <p:spPr bwMode="auto">
            <a:xfrm rot="9478617">
              <a:off x="960" y="2128"/>
              <a:ext cx="235" cy="130"/>
            </a:xfrm>
            <a:prstGeom prst="rtTriangle">
              <a:avLst/>
            </a:prstGeom>
            <a:solidFill>
              <a:srgbClr val="FFFFFF"/>
            </a:solidFill>
            <a:ln w="9525">
              <a:solidFill>
                <a:schemeClr val="tx1"/>
              </a:solidFill>
              <a:miter lim="800000"/>
              <a:headEnd/>
              <a:tailEnd/>
            </a:ln>
          </p:spPr>
          <p:txBody>
            <a:bodyPr wrap="none" anchor="ctr"/>
            <a:lstStyle/>
            <a:p>
              <a:endParaRPr lang="es-ES">
                <a:latin typeface="Maiandra GD" pitchFamily="34" charset="0"/>
              </a:endParaRPr>
            </a:p>
          </p:txBody>
        </p:sp>
      </p:grpSp>
      <p:grpSp>
        <p:nvGrpSpPr>
          <p:cNvPr id="3" name="Group 10"/>
          <p:cNvGrpSpPr>
            <a:grpSpLocks/>
          </p:cNvGrpSpPr>
          <p:nvPr/>
        </p:nvGrpSpPr>
        <p:grpSpPr bwMode="auto">
          <a:xfrm>
            <a:off x="1195358" y="2838442"/>
            <a:ext cx="1249363" cy="1484313"/>
            <a:chOff x="672" y="1296"/>
            <a:chExt cx="1344" cy="1584"/>
          </a:xfrm>
        </p:grpSpPr>
        <p:sp>
          <p:nvSpPr>
            <p:cNvPr id="36915" name="Rectangle 11"/>
            <p:cNvSpPr>
              <a:spLocks noChangeArrowheads="1"/>
            </p:cNvSpPr>
            <p:nvPr/>
          </p:nvSpPr>
          <p:spPr bwMode="auto">
            <a:xfrm>
              <a:off x="720" y="1296"/>
              <a:ext cx="96" cy="912"/>
            </a:xfrm>
            <a:prstGeom prst="rect">
              <a:avLst/>
            </a:prstGeom>
            <a:solidFill>
              <a:srgbClr val="FFFFFF"/>
            </a:solidFill>
            <a:ln w="9525">
              <a:solidFill>
                <a:schemeClr val="tx1"/>
              </a:solidFill>
              <a:miter lim="800000"/>
              <a:headEnd/>
              <a:tailEnd/>
            </a:ln>
          </p:spPr>
          <p:txBody>
            <a:bodyPr wrap="none" anchor="ctr"/>
            <a:lstStyle/>
            <a:p>
              <a:endParaRPr lang="es-ES">
                <a:latin typeface="Maiandra GD" pitchFamily="34" charset="0"/>
              </a:endParaRPr>
            </a:p>
          </p:txBody>
        </p:sp>
        <p:sp>
          <p:nvSpPr>
            <p:cNvPr id="36916" name="AutoShape 12"/>
            <p:cNvSpPr>
              <a:spLocks noChangeArrowheads="1"/>
            </p:cNvSpPr>
            <p:nvPr/>
          </p:nvSpPr>
          <p:spPr bwMode="auto">
            <a:xfrm rot="-5400000">
              <a:off x="648" y="1464"/>
              <a:ext cx="912" cy="576"/>
            </a:xfrm>
            <a:custGeom>
              <a:avLst/>
              <a:gdLst>
                <a:gd name="T0" fmla="*/ 798 w 21600"/>
                <a:gd name="T1" fmla="*/ 288 h 21600"/>
                <a:gd name="T2" fmla="*/ 456 w 21600"/>
                <a:gd name="T3" fmla="*/ 576 h 21600"/>
                <a:gd name="T4" fmla="*/ 114 w 21600"/>
                <a:gd name="T5" fmla="*/ 288 h 21600"/>
                <a:gd name="T6" fmla="*/ 45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FFFFFF"/>
            </a:solidFill>
            <a:ln w="9525">
              <a:solidFill>
                <a:schemeClr val="tx1"/>
              </a:solidFill>
              <a:miter lim="800000"/>
              <a:headEnd/>
              <a:tailEnd/>
            </a:ln>
          </p:spPr>
          <p:txBody>
            <a:bodyPr wrap="none" anchor="ctr"/>
            <a:lstStyle/>
            <a:p>
              <a:endParaRPr lang="es-ES">
                <a:latin typeface="Maiandra GD" pitchFamily="34" charset="0"/>
              </a:endParaRPr>
            </a:p>
          </p:txBody>
        </p:sp>
        <p:sp>
          <p:nvSpPr>
            <p:cNvPr id="36917" name="Rectangle 13"/>
            <p:cNvSpPr>
              <a:spLocks noChangeArrowheads="1"/>
            </p:cNvSpPr>
            <p:nvPr/>
          </p:nvSpPr>
          <p:spPr bwMode="auto">
            <a:xfrm>
              <a:off x="672" y="2208"/>
              <a:ext cx="1344" cy="672"/>
            </a:xfrm>
            <a:prstGeom prst="rect">
              <a:avLst/>
            </a:prstGeom>
            <a:solidFill>
              <a:srgbClr val="FFFFFF"/>
            </a:solidFill>
            <a:ln w="9525">
              <a:solidFill>
                <a:schemeClr val="tx1"/>
              </a:solidFill>
              <a:miter lim="800000"/>
              <a:headEnd/>
              <a:tailEnd/>
            </a:ln>
          </p:spPr>
          <p:txBody>
            <a:bodyPr wrap="none" anchor="ctr"/>
            <a:lstStyle/>
            <a:p>
              <a:endParaRPr lang="es-ES">
                <a:latin typeface="Maiandra GD" pitchFamily="34" charset="0"/>
              </a:endParaRPr>
            </a:p>
          </p:txBody>
        </p:sp>
        <p:sp>
          <p:nvSpPr>
            <p:cNvPr id="36918" name="AutoShape 14"/>
            <p:cNvSpPr>
              <a:spLocks noChangeArrowheads="1"/>
            </p:cNvSpPr>
            <p:nvPr/>
          </p:nvSpPr>
          <p:spPr bwMode="auto">
            <a:xfrm rot="9478617">
              <a:off x="960" y="2128"/>
              <a:ext cx="235" cy="130"/>
            </a:xfrm>
            <a:prstGeom prst="rtTriangle">
              <a:avLst/>
            </a:prstGeom>
            <a:solidFill>
              <a:srgbClr val="FFFFFF"/>
            </a:solidFill>
            <a:ln w="9525">
              <a:solidFill>
                <a:schemeClr val="tx1"/>
              </a:solidFill>
              <a:miter lim="800000"/>
              <a:headEnd/>
              <a:tailEnd/>
            </a:ln>
          </p:spPr>
          <p:txBody>
            <a:bodyPr wrap="none" anchor="ctr"/>
            <a:lstStyle/>
            <a:p>
              <a:endParaRPr lang="es-ES">
                <a:latin typeface="Maiandra GD" pitchFamily="34" charset="0"/>
              </a:endParaRPr>
            </a:p>
          </p:txBody>
        </p:sp>
      </p:grpSp>
      <p:sp>
        <p:nvSpPr>
          <p:cNvPr id="36873" name="Rectangle 15"/>
          <p:cNvSpPr>
            <a:spLocks noChangeArrowheads="1"/>
          </p:cNvSpPr>
          <p:nvPr/>
        </p:nvSpPr>
        <p:spPr bwMode="auto">
          <a:xfrm>
            <a:off x="5919758" y="2457442"/>
            <a:ext cx="1752600" cy="2667000"/>
          </a:xfrm>
          <a:prstGeom prst="rect">
            <a:avLst/>
          </a:prstGeom>
          <a:solidFill>
            <a:srgbClr val="C0C0C0">
              <a:alpha val="50195"/>
            </a:srgbClr>
          </a:solidFill>
          <a:ln w="12700" cap="sq">
            <a:solidFill>
              <a:schemeClr val="tx1"/>
            </a:solidFill>
            <a:miter lim="800000"/>
            <a:headEnd type="none" w="sm" len="sm"/>
            <a:tailEnd type="none" w="sm" len="sm"/>
          </a:ln>
        </p:spPr>
        <p:txBody>
          <a:bodyPr wrap="none" anchor="ctr"/>
          <a:lstStyle/>
          <a:p>
            <a:endParaRPr lang="es-ES">
              <a:latin typeface="Maiandra GD" pitchFamily="34" charset="0"/>
            </a:endParaRPr>
          </a:p>
        </p:txBody>
      </p:sp>
      <p:sp>
        <p:nvSpPr>
          <p:cNvPr id="36874" name="Rectangle 16"/>
          <p:cNvSpPr>
            <a:spLocks noChangeArrowheads="1"/>
          </p:cNvSpPr>
          <p:nvPr/>
        </p:nvSpPr>
        <p:spPr bwMode="auto">
          <a:xfrm>
            <a:off x="814358" y="2381242"/>
            <a:ext cx="1752600" cy="2667000"/>
          </a:xfrm>
          <a:prstGeom prst="rect">
            <a:avLst/>
          </a:prstGeom>
          <a:solidFill>
            <a:srgbClr val="C0C0C0">
              <a:alpha val="50195"/>
            </a:srgbClr>
          </a:solidFill>
          <a:ln w="12700" cap="sq">
            <a:solidFill>
              <a:schemeClr val="tx1"/>
            </a:solidFill>
            <a:miter lim="800000"/>
            <a:headEnd type="none" w="sm" len="sm"/>
            <a:tailEnd type="none" w="sm" len="sm"/>
          </a:ln>
        </p:spPr>
        <p:txBody>
          <a:bodyPr wrap="none" anchor="ctr"/>
          <a:lstStyle/>
          <a:p>
            <a:endParaRPr lang="es-ES">
              <a:latin typeface="Maiandra GD" pitchFamily="34" charset="0"/>
            </a:endParaRPr>
          </a:p>
        </p:txBody>
      </p:sp>
      <p:sp>
        <p:nvSpPr>
          <p:cNvPr id="36875" name="Rectangle 17"/>
          <p:cNvSpPr>
            <a:spLocks noGrp="1" noChangeArrowheads="1"/>
          </p:cNvSpPr>
          <p:nvPr>
            <p:ph type="title"/>
          </p:nvPr>
        </p:nvSpPr>
        <p:spPr>
          <a:xfrm>
            <a:off x="914400" y="-142900"/>
            <a:ext cx="7772400" cy="1143000"/>
          </a:xfrm>
        </p:spPr>
        <p:txBody>
          <a:bodyPr>
            <a:normAutofit/>
          </a:bodyPr>
          <a:lstStyle/>
          <a:p>
            <a:pPr algn="ctr"/>
            <a:r>
              <a:rPr lang="es-CO" sz="4400" b="1" dirty="0" smtClean="0">
                <a:solidFill>
                  <a:schemeClr val="accent5"/>
                </a:solidFill>
                <a:effectLst>
                  <a:outerShdw blurRad="38100" dist="38100" dir="2700000" algn="tl">
                    <a:srgbClr val="000000">
                      <a:alpha val="43137"/>
                    </a:srgbClr>
                  </a:outerShdw>
                </a:effectLst>
                <a:latin typeface="Maiandra GD" pitchFamily="34" charset="0"/>
              </a:rPr>
              <a:t>Capas del Modelo OSI</a:t>
            </a:r>
          </a:p>
        </p:txBody>
      </p:sp>
      <p:sp>
        <p:nvSpPr>
          <p:cNvPr id="227346" name="Rectangle 18"/>
          <p:cNvSpPr>
            <a:spLocks noChangeArrowheads="1"/>
          </p:cNvSpPr>
          <p:nvPr/>
        </p:nvSpPr>
        <p:spPr bwMode="auto">
          <a:xfrm>
            <a:off x="814358" y="2381242"/>
            <a:ext cx="1736725" cy="365125"/>
          </a:xfrm>
          <a:prstGeom prst="rect">
            <a:avLst/>
          </a:prstGeom>
          <a:solidFill>
            <a:srgbClr val="FF0000"/>
          </a:solidFill>
          <a:ln w="12700" cap="sq">
            <a:solidFill>
              <a:srgbClr val="000000"/>
            </a:solidFill>
            <a:miter lim="800000"/>
            <a:headEnd type="none" w="sm" len="sm"/>
            <a:tailEnd type="none" w="sm" len="sm"/>
          </a:ln>
        </p:spPr>
        <p:txBody>
          <a:bodyPr wrap="none" anchor="ctr"/>
          <a:lstStyle/>
          <a:p>
            <a:pPr algn="ctr"/>
            <a:r>
              <a:rPr lang="es-CO" sz="2000">
                <a:latin typeface="Maiandra GD" pitchFamily="34" charset="0"/>
              </a:rPr>
              <a:t>Aplicación</a:t>
            </a:r>
          </a:p>
        </p:txBody>
      </p:sp>
      <p:sp>
        <p:nvSpPr>
          <p:cNvPr id="227347" name="Rectangle 19"/>
          <p:cNvSpPr>
            <a:spLocks noChangeArrowheads="1"/>
          </p:cNvSpPr>
          <p:nvPr/>
        </p:nvSpPr>
        <p:spPr bwMode="auto">
          <a:xfrm>
            <a:off x="814358" y="2762242"/>
            <a:ext cx="1736725" cy="365125"/>
          </a:xfrm>
          <a:prstGeom prst="rect">
            <a:avLst/>
          </a:prstGeom>
          <a:solidFill>
            <a:srgbClr val="FFCC00"/>
          </a:solidFill>
          <a:ln w="12700" cap="sq">
            <a:solidFill>
              <a:srgbClr val="000000"/>
            </a:solidFill>
            <a:miter lim="800000"/>
            <a:headEnd type="none" w="sm" len="sm"/>
            <a:tailEnd type="none" w="sm" len="sm"/>
          </a:ln>
        </p:spPr>
        <p:txBody>
          <a:bodyPr wrap="none" anchor="ctr"/>
          <a:lstStyle/>
          <a:p>
            <a:pPr algn="ctr"/>
            <a:r>
              <a:rPr lang="es-CO" sz="2000" dirty="0">
                <a:latin typeface="Maiandra GD" pitchFamily="34" charset="0"/>
              </a:rPr>
              <a:t>Presentación</a:t>
            </a:r>
          </a:p>
        </p:txBody>
      </p:sp>
      <p:sp>
        <p:nvSpPr>
          <p:cNvPr id="227348" name="Rectangle 20"/>
          <p:cNvSpPr>
            <a:spLocks noChangeArrowheads="1"/>
          </p:cNvSpPr>
          <p:nvPr/>
        </p:nvSpPr>
        <p:spPr bwMode="auto">
          <a:xfrm>
            <a:off x="814358" y="3143242"/>
            <a:ext cx="1736725" cy="365125"/>
          </a:xfrm>
          <a:prstGeom prst="rect">
            <a:avLst/>
          </a:prstGeom>
          <a:solidFill>
            <a:srgbClr val="FFFF99"/>
          </a:solidFill>
          <a:ln w="12700" cap="sq">
            <a:solidFill>
              <a:srgbClr val="000000"/>
            </a:solidFill>
            <a:miter lim="800000"/>
            <a:headEnd type="none" w="sm" len="sm"/>
            <a:tailEnd type="none" w="sm" len="sm"/>
          </a:ln>
        </p:spPr>
        <p:txBody>
          <a:bodyPr wrap="none" anchor="ctr"/>
          <a:lstStyle/>
          <a:p>
            <a:pPr algn="ctr"/>
            <a:r>
              <a:rPr lang="es-CO" sz="2000">
                <a:latin typeface="Maiandra GD" pitchFamily="34" charset="0"/>
              </a:rPr>
              <a:t>Sesión</a:t>
            </a:r>
          </a:p>
        </p:txBody>
      </p:sp>
      <p:sp>
        <p:nvSpPr>
          <p:cNvPr id="227349" name="Rectangle 21"/>
          <p:cNvSpPr>
            <a:spLocks noChangeArrowheads="1"/>
          </p:cNvSpPr>
          <p:nvPr/>
        </p:nvSpPr>
        <p:spPr bwMode="auto">
          <a:xfrm>
            <a:off x="814358" y="3524242"/>
            <a:ext cx="1736725" cy="365125"/>
          </a:xfrm>
          <a:prstGeom prst="rect">
            <a:avLst/>
          </a:prstGeom>
          <a:solidFill>
            <a:srgbClr val="CCFFCC"/>
          </a:solidFill>
          <a:ln w="12700" cap="sq">
            <a:solidFill>
              <a:srgbClr val="000000"/>
            </a:solidFill>
            <a:miter lim="800000"/>
            <a:headEnd type="none" w="sm" len="sm"/>
            <a:tailEnd type="none" w="sm" len="sm"/>
          </a:ln>
        </p:spPr>
        <p:txBody>
          <a:bodyPr wrap="none" anchor="ctr"/>
          <a:lstStyle/>
          <a:p>
            <a:pPr algn="ctr"/>
            <a:r>
              <a:rPr lang="es-CO" sz="2000" dirty="0">
                <a:latin typeface="Maiandra GD" pitchFamily="34" charset="0"/>
              </a:rPr>
              <a:t>Transporte</a:t>
            </a:r>
          </a:p>
        </p:txBody>
      </p:sp>
      <p:sp>
        <p:nvSpPr>
          <p:cNvPr id="227350" name="Rectangle 22"/>
          <p:cNvSpPr>
            <a:spLocks noChangeArrowheads="1"/>
          </p:cNvSpPr>
          <p:nvPr/>
        </p:nvSpPr>
        <p:spPr bwMode="auto">
          <a:xfrm>
            <a:off x="814358" y="3905242"/>
            <a:ext cx="1736725" cy="365125"/>
          </a:xfrm>
          <a:prstGeom prst="rect">
            <a:avLst/>
          </a:prstGeom>
          <a:solidFill>
            <a:srgbClr val="CCFFFF"/>
          </a:solidFill>
          <a:ln w="12700" cap="sq">
            <a:solidFill>
              <a:srgbClr val="000000"/>
            </a:solidFill>
            <a:miter lim="800000"/>
            <a:headEnd type="none" w="sm" len="sm"/>
            <a:tailEnd type="none" w="sm" len="sm"/>
          </a:ln>
        </p:spPr>
        <p:txBody>
          <a:bodyPr wrap="none" anchor="ctr"/>
          <a:lstStyle/>
          <a:p>
            <a:pPr algn="ctr"/>
            <a:r>
              <a:rPr lang="es-CO" sz="2000">
                <a:latin typeface="Maiandra GD" pitchFamily="34" charset="0"/>
              </a:rPr>
              <a:t>Red</a:t>
            </a:r>
          </a:p>
        </p:txBody>
      </p:sp>
      <p:sp>
        <p:nvSpPr>
          <p:cNvPr id="227351" name="Rectangle 23"/>
          <p:cNvSpPr>
            <a:spLocks noChangeArrowheads="1"/>
          </p:cNvSpPr>
          <p:nvPr/>
        </p:nvSpPr>
        <p:spPr bwMode="auto">
          <a:xfrm>
            <a:off x="814358" y="4286242"/>
            <a:ext cx="1736725" cy="365125"/>
          </a:xfrm>
          <a:prstGeom prst="rect">
            <a:avLst/>
          </a:prstGeom>
          <a:solidFill>
            <a:srgbClr val="99CCFF"/>
          </a:solidFill>
          <a:ln w="12700" cap="sq">
            <a:solidFill>
              <a:srgbClr val="000000"/>
            </a:solidFill>
            <a:miter lim="800000"/>
            <a:headEnd type="none" w="sm" len="sm"/>
            <a:tailEnd type="none" w="sm" len="sm"/>
          </a:ln>
        </p:spPr>
        <p:txBody>
          <a:bodyPr wrap="none" anchor="ctr"/>
          <a:lstStyle/>
          <a:p>
            <a:pPr algn="ctr"/>
            <a:r>
              <a:rPr lang="es-CO" sz="2000">
                <a:latin typeface="Maiandra GD" pitchFamily="34" charset="0"/>
              </a:rPr>
              <a:t>Enlace</a:t>
            </a:r>
          </a:p>
        </p:txBody>
      </p:sp>
      <p:sp>
        <p:nvSpPr>
          <p:cNvPr id="227352" name="Rectangle 24"/>
          <p:cNvSpPr>
            <a:spLocks noChangeArrowheads="1"/>
          </p:cNvSpPr>
          <p:nvPr/>
        </p:nvSpPr>
        <p:spPr bwMode="auto">
          <a:xfrm>
            <a:off x="812771" y="4659305"/>
            <a:ext cx="1736725" cy="365125"/>
          </a:xfrm>
          <a:prstGeom prst="rect">
            <a:avLst/>
          </a:prstGeom>
          <a:solidFill>
            <a:srgbClr val="CC99FF"/>
          </a:solidFill>
          <a:ln w="12700" cap="sq">
            <a:solidFill>
              <a:srgbClr val="000000"/>
            </a:solidFill>
            <a:miter lim="800000"/>
            <a:headEnd type="none" w="sm" len="sm"/>
            <a:tailEnd type="none" w="sm" len="sm"/>
          </a:ln>
        </p:spPr>
        <p:txBody>
          <a:bodyPr wrap="none" anchor="ctr"/>
          <a:lstStyle/>
          <a:p>
            <a:pPr algn="ctr"/>
            <a:r>
              <a:rPr lang="es-CO" sz="2000">
                <a:latin typeface="Maiandra GD" pitchFamily="34" charset="0"/>
              </a:rPr>
              <a:t>Física</a:t>
            </a:r>
          </a:p>
        </p:txBody>
      </p:sp>
      <p:sp>
        <p:nvSpPr>
          <p:cNvPr id="227353" name="Rectangle 25"/>
          <p:cNvSpPr>
            <a:spLocks noChangeArrowheads="1"/>
          </p:cNvSpPr>
          <p:nvPr/>
        </p:nvSpPr>
        <p:spPr bwMode="auto">
          <a:xfrm>
            <a:off x="5919758" y="2457442"/>
            <a:ext cx="1736725" cy="365125"/>
          </a:xfrm>
          <a:prstGeom prst="rect">
            <a:avLst/>
          </a:prstGeom>
          <a:solidFill>
            <a:srgbClr val="FF0000"/>
          </a:solidFill>
          <a:ln w="12700" cap="sq">
            <a:solidFill>
              <a:srgbClr val="000000"/>
            </a:solidFill>
            <a:miter lim="800000"/>
            <a:headEnd type="none" w="sm" len="sm"/>
            <a:tailEnd type="none" w="sm" len="sm"/>
          </a:ln>
        </p:spPr>
        <p:txBody>
          <a:bodyPr wrap="none" anchor="ctr"/>
          <a:lstStyle/>
          <a:p>
            <a:pPr algn="ctr"/>
            <a:r>
              <a:rPr lang="es-CO" sz="2000" dirty="0">
                <a:latin typeface="Maiandra GD" pitchFamily="34" charset="0"/>
              </a:rPr>
              <a:t>Aplicación</a:t>
            </a:r>
          </a:p>
        </p:txBody>
      </p:sp>
      <p:sp>
        <p:nvSpPr>
          <p:cNvPr id="227354" name="Rectangle 26"/>
          <p:cNvSpPr>
            <a:spLocks noChangeArrowheads="1"/>
          </p:cNvSpPr>
          <p:nvPr/>
        </p:nvSpPr>
        <p:spPr bwMode="auto">
          <a:xfrm>
            <a:off x="5919758" y="2838442"/>
            <a:ext cx="1736725" cy="365125"/>
          </a:xfrm>
          <a:prstGeom prst="rect">
            <a:avLst/>
          </a:prstGeom>
          <a:solidFill>
            <a:srgbClr val="FFCC00"/>
          </a:solidFill>
          <a:ln w="12700" cap="sq">
            <a:solidFill>
              <a:srgbClr val="000000"/>
            </a:solidFill>
            <a:miter lim="800000"/>
            <a:headEnd type="none" w="sm" len="sm"/>
            <a:tailEnd type="none" w="sm" len="sm"/>
          </a:ln>
        </p:spPr>
        <p:txBody>
          <a:bodyPr wrap="none" anchor="ctr"/>
          <a:lstStyle/>
          <a:p>
            <a:pPr algn="ctr"/>
            <a:r>
              <a:rPr lang="es-CO" sz="2000" dirty="0">
                <a:latin typeface="Maiandra GD" pitchFamily="34" charset="0"/>
              </a:rPr>
              <a:t>Presentación</a:t>
            </a:r>
          </a:p>
        </p:txBody>
      </p:sp>
      <p:sp>
        <p:nvSpPr>
          <p:cNvPr id="227355" name="Rectangle 27"/>
          <p:cNvSpPr>
            <a:spLocks noChangeArrowheads="1"/>
          </p:cNvSpPr>
          <p:nvPr/>
        </p:nvSpPr>
        <p:spPr bwMode="auto">
          <a:xfrm>
            <a:off x="5919758" y="3219442"/>
            <a:ext cx="1736725" cy="365125"/>
          </a:xfrm>
          <a:prstGeom prst="rect">
            <a:avLst/>
          </a:prstGeom>
          <a:solidFill>
            <a:srgbClr val="FFFF99"/>
          </a:solidFill>
          <a:ln w="12700" cap="sq">
            <a:solidFill>
              <a:srgbClr val="000000"/>
            </a:solidFill>
            <a:miter lim="800000"/>
            <a:headEnd type="none" w="sm" len="sm"/>
            <a:tailEnd type="none" w="sm" len="sm"/>
          </a:ln>
        </p:spPr>
        <p:txBody>
          <a:bodyPr wrap="none" anchor="ctr"/>
          <a:lstStyle/>
          <a:p>
            <a:pPr algn="ctr"/>
            <a:r>
              <a:rPr lang="es-CO" sz="2000" dirty="0">
                <a:latin typeface="Maiandra GD" pitchFamily="34" charset="0"/>
              </a:rPr>
              <a:t>Sesión</a:t>
            </a:r>
          </a:p>
        </p:txBody>
      </p:sp>
      <p:sp>
        <p:nvSpPr>
          <p:cNvPr id="227356" name="Rectangle 28"/>
          <p:cNvSpPr>
            <a:spLocks noChangeArrowheads="1"/>
          </p:cNvSpPr>
          <p:nvPr/>
        </p:nvSpPr>
        <p:spPr bwMode="auto">
          <a:xfrm>
            <a:off x="5919758" y="3600442"/>
            <a:ext cx="1736725" cy="365125"/>
          </a:xfrm>
          <a:prstGeom prst="rect">
            <a:avLst/>
          </a:prstGeom>
          <a:solidFill>
            <a:srgbClr val="CCFFCC"/>
          </a:solidFill>
          <a:ln w="12700" cap="sq">
            <a:solidFill>
              <a:srgbClr val="000000"/>
            </a:solidFill>
            <a:miter lim="800000"/>
            <a:headEnd type="none" w="sm" len="sm"/>
            <a:tailEnd type="none" w="sm" len="sm"/>
          </a:ln>
        </p:spPr>
        <p:txBody>
          <a:bodyPr wrap="none" anchor="ctr"/>
          <a:lstStyle/>
          <a:p>
            <a:pPr algn="ctr"/>
            <a:r>
              <a:rPr lang="es-CO" sz="2000" dirty="0">
                <a:latin typeface="Maiandra GD" pitchFamily="34" charset="0"/>
              </a:rPr>
              <a:t>Transporte</a:t>
            </a:r>
          </a:p>
        </p:txBody>
      </p:sp>
      <p:sp>
        <p:nvSpPr>
          <p:cNvPr id="227357" name="Rectangle 29"/>
          <p:cNvSpPr>
            <a:spLocks noChangeArrowheads="1"/>
          </p:cNvSpPr>
          <p:nvPr/>
        </p:nvSpPr>
        <p:spPr bwMode="auto">
          <a:xfrm>
            <a:off x="5919758" y="3981442"/>
            <a:ext cx="1736725" cy="365125"/>
          </a:xfrm>
          <a:prstGeom prst="rect">
            <a:avLst/>
          </a:prstGeom>
          <a:solidFill>
            <a:srgbClr val="CCFFFF"/>
          </a:solidFill>
          <a:ln w="12700" cap="sq">
            <a:solidFill>
              <a:srgbClr val="000000"/>
            </a:solidFill>
            <a:miter lim="800000"/>
            <a:headEnd type="none" w="sm" len="sm"/>
            <a:tailEnd type="none" w="sm" len="sm"/>
          </a:ln>
        </p:spPr>
        <p:txBody>
          <a:bodyPr wrap="none" anchor="ctr"/>
          <a:lstStyle/>
          <a:p>
            <a:pPr algn="ctr"/>
            <a:r>
              <a:rPr lang="es-CO" sz="2000" dirty="0">
                <a:latin typeface="Maiandra GD" pitchFamily="34" charset="0"/>
              </a:rPr>
              <a:t>Red</a:t>
            </a:r>
          </a:p>
        </p:txBody>
      </p:sp>
      <p:sp>
        <p:nvSpPr>
          <p:cNvPr id="227358" name="Rectangle 30"/>
          <p:cNvSpPr>
            <a:spLocks noChangeArrowheads="1"/>
          </p:cNvSpPr>
          <p:nvPr/>
        </p:nvSpPr>
        <p:spPr bwMode="auto">
          <a:xfrm>
            <a:off x="5919758" y="4362442"/>
            <a:ext cx="1736725" cy="365125"/>
          </a:xfrm>
          <a:prstGeom prst="rect">
            <a:avLst/>
          </a:prstGeom>
          <a:solidFill>
            <a:srgbClr val="99CCFF"/>
          </a:solidFill>
          <a:ln w="12700" cap="sq">
            <a:solidFill>
              <a:srgbClr val="000000"/>
            </a:solidFill>
            <a:miter lim="800000"/>
            <a:headEnd type="none" w="sm" len="sm"/>
            <a:tailEnd type="none" w="sm" len="sm"/>
          </a:ln>
        </p:spPr>
        <p:txBody>
          <a:bodyPr wrap="none" anchor="ctr"/>
          <a:lstStyle/>
          <a:p>
            <a:pPr algn="ctr"/>
            <a:r>
              <a:rPr lang="es-CO" sz="2000" dirty="0">
                <a:latin typeface="Maiandra GD" pitchFamily="34" charset="0"/>
              </a:rPr>
              <a:t>Enlace</a:t>
            </a:r>
          </a:p>
        </p:txBody>
      </p:sp>
      <p:sp>
        <p:nvSpPr>
          <p:cNvPr id="227359" name="Rectangle 31"/>
          <p:cNvSpPr>
            <a:spLocks noChangeArrowheads="1"/>
          </p:cNvSpPr>
          <p:nvPr/>
        </p:nvSpPr>
        <p:spPr bwMode="auto">
          <a:xfrm>
            <a:off x="5935633" y="4751380"/>
            <a:ext cx="1736725" cy="365125"/>
          </a:xfrm>
          <a:prstGeom prst="rect">
            <a:avLst/>
          </a:prstGeom>
          <a:solidFill>
            <a:srgbClr val="CC99FF"/>
          </a:solidFill>
          <a:ln w="12700" cap="sq">
            <a:solidFill>
              <a:srgbClr val="000000"/>
            </a:solidFill>
            <a:miter lim="800000"/>
            <a:headEnd type="none" w="sm" len="sm"/>
            <a:tailEnd type="none" w="sm" len="sm"/>
          </a:ln>
        </p:spPr>
        <p:txBody>
          <a:bodyPr wrap="none" anchor="ctr"/>
          <a:lstStyle/>
          <a:p>
            <a:pPr algn="ctr"/>
            <a:r>
              <a:rPr lang="es-CO" sz="2000">
                <a:latin typeface="Maiandra GD" pitchFamily="34" charset="0"/>
              </a:rPr>
              <a:t>Física</a:t>
            </a:r>
          </a:p>
        </p:txBody>
      </p:sp>
      <p:sp>
        <p:nvSpPr>
          <p:cNvPr id="227360" name="Text Box 32"/>
          <p:cNvSpPr txBox="1">
            <a:spLocks noChangeArrowheads="1"/>
          </p:cNvSpPr>
          <p:nvPr/>
        </p:nvSpPr>
        <p:spPr bwMode="auto">
          <a:xfrm>
            <a:off x="2566958" y="4719630"/>
            <a:ext cx="298450"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1</a:t>
            </a:r>
          </a:p>
        </p:txBody>
      </p:sp>
      <p:sp>
        <p:nvSpPr>
          <p:cNvPr id="227361" name="Text Box 33"/>
          <p:cNvSpPr txBox="1">
            <a:spLocks noChangeArrowheads="1"/>
          </p:cNvSpPr>
          <p:nvPr/>
        </p:nvSpPr>
        <p:spPr bwMode="auto">
          <a:xfrm>
            <a:off x="2566958" y="42624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2</a:t>
            </a:r>
          </a:p>
        </p:txBody>
      </p:sp>
      <p:sp>
        <p:nvSpPr>
          <p:cNvPr id="227362" name="Text Box 34"/>
          <p:cNvSpPr txBox="1">
            <a:spLocks noChangeArrowheads="1"/>
          </p:cNvSpPr>
          <p:nvPr/>
        </p:nvSpPr>
        <p:spPr bwMode="auto">
          <a:xfrm>
            <a:off x="2566958" y="38814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3</a:t>
            </a:r>
          </a:p>
        </p:txBody>
      </p:sp>
      <p:sp>
        <p:nvSpPr>
          <p:cNvPr id="227363" name="Text Box 35"/>
          <p:cNvSpPr txBox="1">
            <a:spLocks noChangeArrowheads="1"/>
          </p:cNvSpPr>
          <p:nvPr/>
        </p:nvSpPr>
        <p:spPr bwMode="auto">
          <a:xfrm>
            <a:off x="2566958" y="35004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4</a:t>
            </a:r>
          </a:p>
        </p:txBody>
      </p:sp>
      <p:sp>
        <p:nvSpPr>
          <p:cNvPr id="227364" name="Text Box 36"/>
          <p:cNvSpPr txBox="1">
            <a:spLocks noChangeArrowheads="1"/>
          </p:cNvSpPr>
          <p:nvPr/>
        </p:nvSpPr>
        <p:spPr bwMode="auto">
          <a:xfrm>
            <a:off x="2566958" y="31194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5</a:t>
            </a:r>
          </a:p>
        </p:txBody>
      </p:sp>
      <p:sp>
        <p:nvSpPr>
          <p:cNvPr id="227365" name="Text Box 37"/>
          <p:cNvSpPr txBox="1">
            <a:spLocks noChangeArrowheads="1"/>
          </p:cNvSpPr>
          <p:nvPr/>
        </p:nvSpPr>
        <p:spPr bwMode="auto">
          <a:xfrm>
            <a:off x="2566958" y="27384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6</a:t>
            </a:r>
          </a:p>
        </p:txBody>
      </p:sp>
      <p:sp>
        <p:nvSpPr>
          <p:cNvPr id="227366" name="Text Box 38"/>
          <p:cNvSpPr txBox="1">
            <a:spLocks noChangeArrowheads="1"/>
          </p:cNvSpPr>
          <p:nvPr/>
        </p:nvSpPr>
        <p:spPr bwMode="auto">
          <a:xfrm>
            <a:off x="2566958" y="23574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7</a:t>
            </a:r>
          </a:p>
        </p:txBody>
      </p:sp>
      <p:sp>
        <p:nvSpPr>
          <p:cNvPr id="227367" name="Text Box 39"/>
          <p:cNvSpPr txBox="1">
            <a:spLocks noChangeArrowheads="1"/>
          </p:cNvSpPr>
          <p:nvPr/>
        </p:nvSpPr>
        <p:spPr bwMode="auto">
          <a:xfrm>
            <a:off x="5538758" y="4795830"/>
            <a:ext cx="298450"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1</a:t>
            </a:r>
          </a:p>
        </p:txBody>
      </p:sp>
      <p:sp>
        <p:nvSpPr>
          <p:cNvPr id="227368" name="Text Box 40"/>
          <p:cNvSpPr txBox="1">
            <a:spLocks noChangeArrowheads="1"/>
          </p:cNvSpPr>
          <p:nvPr/>
        </p:nvSpPr>
        <p:spPr bwMode="auto">
          <a:xfrm>
            <a:off x="5538758" y="43386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2</a:t>
            </a:r>
          </a:p>
        </p:txBody>
      </p:sp>
      <p:sp>
        <p:nvSpPr>
          <p:cNvPr id="227369" name="Text Box 41"/>
          <p:cNvSpPr txBox="1">
            <a:spLocks noChangeArrowheads="1"/>
          </p:cNvSpPr>
          <p:nvPr/>
        </p:nvSpPr>
        <p:spPr bwMode="auto">
          <a:xfrm>
            <a:off x="5538758" y="39576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3</a:t>
            </a:r>
          </a:p>
        </p:txBody>
      </p:sp>
      <p:sp>
        <p:nvSpPr>
          <p:cNvPr id="227370" name="Text Box 42"/>
          <p:cNvSpPr txBox="1">
            <a:spLocks noChangeArrowheads="1"/>
          </p:cNvSpPr>
          <p:nvPr/>
        </p:nvSpPr>
        <p:spPr bwMode="auto">
          <a:xfrm>
            <a:off x="5538758" y="35766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4</a:t>
            </a:r>
          </a:p>
        </p:txBody>
      </p:sp>
      <p:sp>
        <p:nvSpPr>
          <p:cNvPr id="227371" name="Text Box 43"/>
          <p:cNvSpPr txBox="1">
            <a:spLocks noChangeArrowheads="1"/>
          </p:cNvSpPr>
          <p:nvPr/>
        </p:nvSpPr>
        <p:spPr bwMode="auto">
          <a:xfrm>
            <a:off x="5538758" y="31956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5</a:t>
            </a:r>
          </a:p>
        </p:txBody>
      </p:sp>
      <p:sp>
        <p:nvSpPr>
          <p:cNvPr id="227372" name="Text Box 44"/>
          <p:cNvSpPr txBox="1">
            <a:spLocks noChangeArrowheads="1"/>
          </p:cNvSpPr>
          <p:nvPr/>
        </p:nvSpPr>
        <p:spPr bwMode="auto">
          <a:xfrm>
            <a:off x="5538758" y="28146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6</a:t>
            </a:r>
          </a:p>
        </p:txBody>
      </p:sp>
      <p:sp>
        <p:nvSpPr>
          <p:cNvPr id="227373" name="Text Box 45"/>
          <p:cNvSpPr txBox="1">
            <a:spLocks noChangeArrowheads="1"/>
          </p:cNvSpPr>
          <p:nvPr/>
        </p:nvSpPr>
        <p:spPr bwMode="auto">
          <a:xfrm>
            <a:off x="5538758" y="2433630"/>
            <a:ext cx="339725" cy="396875"/>
          </a:xfrm>
          <a:prstGeom prst="rect">
            <a:avLst/>
          </a:prstGeom>
          <a:noFill/>
          <a:ln w="12700" cap="sq">
            <a:noFill/>
            <a:miter lim="800000"/>
            <a:headEnd type="none" w="sm" len="sm"/>
            <a:tailEnd type="none" w="sm" len="sm"/>
          </a:ln>
        </p:spPr>
        <p:txBody>
          <a:bodyPr wrap="none">
            <a:spAutoFit/>
          </a:bodyPr>
          <a:lstStyle/>
          <a:p>
            <a:pPr algn="l"/>
            <a:r>
              <a:rPr lang="es-CO" sz="2000">
                <a:latin typeface="Maiandra GD" pitchFamily="34" charset="0"/>
              </a:rPr>
              <a:t>7</a:t>
            </a:r>
          </a:p>
        </p:txBody>
      </p:sp>
      <p:sp>
        <p:nvSpPr>
          <p:cNvPr id="227374" name="Line 46"/>
          <p:cNvSpPr>
            <a:spLocks noChangeShapeType="1"/>
          </p:cNvSpPr>
          <p:nvPr/>
        </p:nvSpPr>
        <p:spPr bwMode="auto">
          <a:xfrm>
            <a:off x="1728758" y="5048242"/>
            <a:ext cx="0" cy="533400"/>
          </a:xfrm>
          <a:prstGeom prst="line">
            <a:avLst/>
          </a:prstGeom>
          <a:noFill/>
          <a:ln w="50800" cap="sq">
            <a:solidFill>
              <a:srgbClr val="FF0000"/>
            </a:solidFill>
            <a:round/>
            <a:headEnd type="none" w="sm" len="sm"/>
            <a:tailEnd type="none" w="sm" len="sm"/>
          </a:ln>
        </p:spPr>
        <p:txBody>
          <a:bodyPr wrap="none" anchor="ctr"/>
          <a:lstStyle/>
          <a:p>
            <a:endParaRPr lang="es-ES">
              <a:latin typeface="Maiandra GD" pitchFamily="34" charset="0"/>
            </a:endParaRPr>
          </a:p>
        </p:txBody>
      </p:sp>
      <p:sp>
        <p:nvSpPr>
          <p:cNvPr id="227375" name="Line 47"/>
          <p:cNvSpPr>
            <a:spLocks noChangeShapeType="1"/>
          </p:cNvSpPr>
          <p:nvPr/>
        </p:nvSpPr>
        <p:spPr bwMode="auto">
          <a:xfrm>
            <a:off x="6834158" y="5124442"/>
            <a:ext cx="0" cy="457200"/>
          </a:xfrm>
          <a:prstGeom prst="line">
            <a:avLst/>
          </a:prstGeom>
          <a:noFill/>
          <a:ln w="50800" cap="sq">
            <a:solidFill>
              <a:srgbClr val="FF0000"/>
            </a:solidFill>
            <a:round/>
            <a:headEnd type="none" w="sm" len="sm"/>
            <a:tailEnd type="none" w="sm" len="sm"/>
          </a:ln>
        </p:spPr>
        <p:txBody>
          <a:bodyPr wrap="none" anchor="ctr"/>
          <a:lstStyle/>
          <a:p>
            <a:endParaRPr lang="es-ES">
              <a:latin typeface="Maiandra GD" pitchFamily="34" charset="0"/>
            </a:endParaRPr>
          </a:p>
        </p:txBody>
      </p:sp>
      <p:sp>
        <p:nvSpPr>
          <p:cNvPr id="227376" name="Line 48"/>
          <p:cNvSpPr>
            <a:spLocks noChangeShapeType="1"/>
          </p:cNvSpPr>
          <p:nvPr/>
        </p:nvSpPr>
        <p:spPr bwMode="auto">
          <a:xfrm>
            <a:off x="1728758" y="5581642"/>
            <a:ext cx="5105400" cy="0"/>
          </a:xfrm>
          <a:prstGeom prst="line">
            <a:avLst/>
          </a:prstGeom>
          <a:noFill/>
          <a:ln w="50800" cap="sq">
            <a:solidFill>
              <a:srgbClr val="FF0000"/>
            </a:solidFill>
            <a:round/>
            <a:headEnd type="none" w="sm" len="sm"/>
            <a:tailEnd type="none" w="sm" len="sm"/>
          </a:ln>
        </p:spPr>
        <p:txBody>
          <a:bodyPr wrap="none" anchor="ctr"/>
          <a:lstStyle/>
          <a:p>
            <a:endParaRPr lang="es-ES">
              <a:latin typeface="Maiandra GD" pitchFamily="34" charset="0"/>
            </a:endParaRPr>
          </a:p>
        </p:txBody>
      </p:sp>
      <p:sp>
        <p:nvSpPr>
          <p:cNvPr id="227377" name="Text Box 49"/>
          <p:cNvSpPr txBox="1">
            <a:spLocks noChangeArrowheads="1"/>
          </p:cNvSpPr>
          <p:nvPr/>
        </p:nvSpPr>
        <p:spPr bwMode="auto">
          <a:xfrm>
            <a:off x="3100358" y="2460617"/>
            <a:ext cx="1119217" cy="830997"/>
          </a:xfrm>
          <a:prstGeom prst="rect">
            <a:avLst/>
          </a:prstGeom>
          <a:noFill/>
          <a:ln w="12700" cap="sq">
            <a:noFill/>
            <a:miter lim="800000"/>
            <a:headEnd type="none" w="sm" len="sm"/>
            <a:tailEnd type="none" w="sm" len="sm"/>
          </a:ln>
        </p:spPr>
        <p:txBody>
          <a:bodyPr wrap="none">
            <a:spAutoFit/>
          </a:bodyPr>
          <a:lstStyle/>
          <a:p>
            <a:pPr algn="l"/>
            <a:r>
              <a:rPr lang="es-CO" sz="1600">
                <a:latin typeface="Maiandra GD" pitchFamily="34" charset="0"/>
              </a:rPr>
              <a:t>Al enviar</a:t>
            </a:r>
          </a:p>
          <a:p>
            <a:pPr algn="l"/>
            <a:r>
              <a:rPr lang="es-CO" sz="1600">
                <a:latin typeface="Maiandra GD" pitchFamily="34" charset="0"/>
              </a:rPr>
              <a:t>el mensaje</a:t>
            </a:r>
          </a:p>
          <a:p>
            <a:pPr algn="l"/>
            <a:r>
              <a:rPr lang="es-CO" sz="1600">
                <a:latin typeface="Maiandra GD" pitchFamily="34" charset="0"/>
              </a:rPr>
              <a:t>“baja”</a:t>
            </a:r>
          </a:p>
        </p:txBody>
      </p:sp>
      <p:sp>
        <p:nvSpPr>
          <p:cNvPr id="227378" name="Text Box 50"/>
          <p:cNvSpPr txBox="1">
            <a:spLocks noChangeArrowheads="1"/>
          </p:cNvSpPr>
          <p:nvPr/>
        </p:nvSpPr>
        <p:spPr bwMode="auto">
          <a:xfrm>
            <a:off x="7748558" y="2460617"/>
            <a:ext cx="1119217" cy="830997"/>
          </a:xfrm>
          <a:prstGeom prst="rect">
            <a:avLst/>
          </a:prstGeom>
          <a:noFill/>
          <a:ln w="12700" cap="sq">
            <a:noFill/>
            <a:miter lim="800000"/>
            <a:headEnd type="none" w="sm" len="sm"/>
            <a:tailEnd type="none" w="sm" len="sm"/>
          </a:ln>
        </p:spPr>
        <p:txBody>
          <a:bodyPr wrap="none">
            <a:spAutoFit/>
          </a:bodyPr>
          <a:lstStyle/>
          <a:p>
            <a:pPr algn="l"/>
            <a:r>
              <a:rPr lang="es-CO" sz="1600">
                <a:latin typeface="Maiandra GD" pitchFamily="34" charset="0"/>
              </a:rPr>
              <a:t>Al recibir</a:t>
            </a:r>
          </a:p>
          <a:p>
            <a:pPr algn="l"/>
            <a:r>
              <a:rPr lang="es-CO" sz="1600">
                <a:latin typeface="Maiandra GD" pitchFamily="34" charset="0"/>
              </a:rPr>
              <a:t>el mensaje</a:t>
            </a:r>
          </a:p>
          <a:p>
            <a:pPr algn="l"/>
            <a:r>
              <a:rPr lang="es-CO" sz="1600">
                <a:latin typeface="Maiandra GD" pitchFamily="34" charset="0"/>
              </a:rPr>
              <a:t>“sube”</a:t>
            </a:r>
            <a:endParaRPr lang="es-CO">
              <a:latin typeface="Maiandra GD" pitchFamily="34" charset="0"/>
            </a:endParaRPr>
          </a:p>
        </p:txBody>
      </p:sp>
      <p:sp>
        <p:nvSpPr>
          <p:cNvPr id="227379" name="Line 51"/>
          <p:cNvSpPr>
            <a:spLocks noChangeShapeType="1"/>
          </p:cNvSpPr>
          <p:nvPr/>
        </p:nvSpPr>
        <p:spPr bwMode="auto">
          <a:xfrm>
            <a:off x="3024158" y="2381242"/>
            <a:ext cx="0" cy="2667000"/>
          </a:xfrm>
          <a:prstGeom prst="line">
            <a:avLst/>
          </a:prstGeom>
          <a:noFill/>
          <a:ln w="50800" cap="sq">
            <a:solidFill>
              <a:srgbClr val="FF0000"/>
            </a:solidFill>
            <a:round/>
            <a:headEnd type="none" w="sm" len="sm"/>
            <a:tailEnd type="arrow" w="med" len="lg"/>
          </a:ln>
        </p:spPr>
        <p:txBody>
          <a:bodyPr wrap="none" anchor="ctr"/>
          <a:lstStyle/>
          <a:p>
            <a:endParaRPr lang="es-ES">
              <a:latin typeface="Maiandra GD" pitchFamily="34" charset="0"/>
            </a:endParaRPr>
          </a:p>
        </p:txBody>
      </p:sp>
      <p:sp>
        <p:nvSpPr>
          <p:cNvPr id="227380" name="Line 52"/>
          <p:cNvSpPr>
            <a:spLocks noChangeShapeType="1"/>
          </p:cNvSpPr>
          <p:nvPr/>
        </p:nvSpPr>
        <p:spPr bwMode="auto">
          <a:xfrm flipV="1">
            <a:off x="5386358" y="2533642"/>
            <a:ext cx="0" cy="2514600"/>
          </a:xfrm>
          <a:prstGeom prst="line">
            <a:avLst/>
          </a:prstGeom>
          <a:noFill/>
          <a:ln w="50800" cap="sq">
            <a:solidFill>
              <a:srgbClr val="FF0000"/>
            </a:solidFill>
            <a:round/>
            <a:headEnd type="none" w="sm" len="sm"/>
            <a:tailEnd type="arrow" w="med" len="lg"/>
          </a:ln>
        </p:spPr>
        <p:txBody>
          <a:bodyPr wrap="none" anchor="ctr"/>
          <a:lstStyle/>
          <a:p>
            <a:endParaRPr lang="es-ES">
              <a:latin typeface="Maiandra GD" pitchFamily="34" charset="0"/>
            </a:endParaRPr>
          </a:p>
        </p:txBody>
      </p:sp>
      <p:sp>
        <p:nvSpPr>
          <p:cNvPr id="227381" name="Text Box 53"/>
          <p:cNvSpPr txBox="1">
            <a:spLocks noChangeArrowheads="1"/>
          </p:cNvSpPr>
          <p:nvPr/>
        </p:nvSpPr>
        <p:spPr bwMode="auto">
          <a:xfrm>
            <a:off x="4014758" y="5662605"/>
            <a:ext cx="619080" cy="369332"/>
          </a:xfrm>
          <a:prstGeom prst="rect">
            <a:avLst/>
          </a:prstGeom>
          <a:noFill/>
          <a:ln w="12700" cap="sq">
            <a:noFill/>
            <a:miter lim="800000"/>
            <a:headEnd type="none" w="sm" len="sm"/>
            <a:tailEnd type="none" w="sm" len="sm"/>
          </a:ln>
        </p:spPr>
        <p:txBody>
          <a:bodyPr wrap="none">
            <a:spAutoFit/>
          </a:bodyPr>
          <a:lstStyle/>
          <a:p>
            <a:pPr algn="l"/>
            <a:r>
              <a:rPr lang="es-CO">
                <a:latin typeface="Maiandra GD" pitchFamily="34" charset="0"/>
              </a:rPr>
              <a:t>RED</a:t>
            </a:r>
          </a:p>
        </p:txBody>
      </p:sp>
      <p:sp>
        <p:nvSpPr>
          <p:cNvPr id="36912" name="Text Box 54"/>
          <p:cNvSpPr txBox="1">
            <a:spLocks noChangeArrowheads="1"/>
          </p:cNvSpPr>
          <p:nvPr/>
        </p:nvSpPr>
        <p:spPr bwMode="auto">
          <a:xfrm>
            <a:off x="357158" y="5129205"/>
            <a:ext cx="998991" cy="369332"/>
          </a:xfrm>
          <a:prstGeom prst="rect">
            <a:avLst/>
          </a:prstGeom>
          <a:noFill/>
          <a:ln w="12700" cap="sq">
            <a:noFill/>
            <a:miter lim="800000"/>
            <a:headEnd type="none" w="sm" len="sm"/>
            <a:tailEnd type="none" w="sm" len="sm"/>
          </a:ln>
        </p:spPr>
        <p:txBody>
          <a:bodyPr wrap="none">
            <a:spAutoFit/>
          </a:bodyPr>
          <a:lstStyle/>
          <a:p>
            <a:pPr algn="l"/>
            <a:r>
              <a:rPr lang="es-CO">
                <a:latin typeface="Maiandra GD" pitchFamily="34" charset="0"/>
              </a:rPr>
              <a:t>Nodo A</a:t>
            </a:r>
          </a:p>
        </p:txBody>
      </p:sp>
      <p:sp>
        <p:nvSpPr>
          <p:cNvPr id="36913" name="Text Box 55"/>
          <p:cNvSpPr txBox="1">
            <a:spLocks noChangeArrowheads="1"/>
          </p:cNvSpPr>
          <p:nvPr/>
        </p:nvSpPr>
        <p:spPr bwMode="auto">
          <a:xfrm>
            <a:off x="7138958" y="5205405"/>
            <a:ext cx="981359" cy="369332"/>
          </a:xfrm>
          <a:prstGeom prst="rect">
            <a:avLst/>
          </a:prstGeom>
          <a:noFill/>
          <a:ln w="12700" cap="sq">
            <a:noFill/>
            <a:miter lim="800000"/>
            <a:headEnd type="none" w="sm" len="sm"/>
            <a:tailEnd type="none" w="sm" len="sm"/>
          </a:ln>
        </p:spPr>
        <p:txBody>
          <a:bodyPr wrap="none">
            <a:spAutoFit/>
          </a:bodyPr>
          <a:lstStyle/>
          <a:p>
            <a:pPr algn="l"/>
            <a:r>
              <a:rPr lang="es-CO">
                <a:latin typeface="Maiandra GD" pitchFamily="34" charset="0"/>
              </a:rPr>
              <a:t>Nodo B</a:t>
            </a:r>
          </a:p>
        </p:txBody>
      </p:sp>
      <p:sp>
        <p:nvSpPr>
          <p:cNvPr id="36914" name="Text Box 56"/>
          <p:cNvSpPr txBox="1">
            <a:spLocks noChangeArrowheads="1"/>
          </p:cNvSpPr>
          <p:nvPr/>
        </p:nvSpPr>
        <p:spPr bwMode="auto">
          <a:xfrm>
            <a:off x="714348" y="1314378"/>
            <a:ext cx="8143932" cy="400110"/>
          </a:xfrm>
          <a:prstGeom prst="rect">
            <a:avLst/>
          </a:prstGeom>
          <a:noFill/>
          <a:ln w="12700" cap="sq">
            <a:noFill/>
            <a:miter lim="800000"/>
            <a:headEnd type="none" w="sm" len="sm"/>
            <a:tailEnd type="none" w="sm" len="sm"/>
          </a:ln>
        </p:spPr>
        <p:txBody>
          <a:bodyPr wrap="square">
            <a:spAutoFit/>
          </a:bodyPr>
          <a:lstStyle/>
          <a:p>
            <a:pPr algn="l"/>
            <a:r>
              <a:rPr lang="es-CO" sz="2000" dirty="0">
                <a:latin typeface="Maiandra GD" pitchFamily="34" charset="0"/>
              </a:rPr>
              <a:t>Las capas del modelo OSI reciben un nombre de acuerdo a su </a:t>
            </a:r>
            <a:r>
              <a:rPr lang="es-CO" sz="2000" dirty="0" smtClean="0">
                <a:latin typeface="Maiandra GD" pitchFamily="34" charset="0"/>
              </a:rPr>
              <a:t>función</a:t>
            </a:r>
            <a:r>
              <a:rPr lang="es-CO" sz="2000" dirty="0">
                <a:latin typeface="Maiandra GD"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7352"/>
                                        </p:tgtEl>
                                        <p:attrNameLst>
                                          <p:attrName>style.visibility</p:attrName>
                                        </p:attrNameLst>
                                      </p:cBhvr>
                                      <p:to>
                                        <p:strVal val="visible"/>
                                      </p:to>
                                    </p:set>
                                    <p:anim calcmode="lin" valueType="num">
                                      <p:cBhvr additive="base">
                                        <p:cTn id="7" dur="500" fill="hold"/>
                                        <p:tgtEl>
                                          <p:spTgt spid="227352"/>
                                        </p:tgtEl>
                                        <p:attrNameLst>
                                          <p:attrName>ppt_x</p:attrName>
                                        </p:attrNameLst>
                                      </p:cBhvr>
                                      <p:tavLst>
                                        <p:tav tm="0">
                                          <p:val>
                                            <p:strVal val="#ppt_x"/>
                                          </p:val>
                                        </p:tav>
                                        <p:tav tm="100000">
                                          <p:val>
                                            <p:strVal val="#ppt_x"/>
                                          </p:val>
                                        </p:tav>
                                      </p:tavLst>
                                    </p:anim>
                                    <p:anim calcmode="lin" valueType="num">
                                      <p:cBhvr additive="base">
                                        <p:cTn id="8" dur="500" fill="hold"/>
                                        <p:tgtEl>
                                          <p:spTgt spid="22735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27359"/>
                                        </p:tgtEl>
                                        <p:attrNameLst>
                                          <p:attrName>style.visibility</p:attrName>
                                        </p:attrNameLst>
                                      </p:cBhvr>
                                      <p:to>
                                        <p:strVal val="visible"/>
                                      </p:to>
                                    </p:set>
                                    <p:anim calcmode="lin" valueType="num">
                                      <p:cBhvr additive="base">
                                        <p:cTn id="12" dur="500" fill="hold"/>
                                        <p:tgtEl>
                                          <p:spTgt spid="227359"/>
                                        </p:tgtEl>
                                        <p:attrNameLst>
                                          <p:attrName>ppt_x</p:attrName>
                                        </p:attrNameLst>
                                      </p:cBhvr>
                                      <p:tavLst>
                                        <p:tav tm="0">
                                          <p:val>
                                            <p:strVal val="#ppt_x"/>
                                          </p:val>
                                        </p:tav>
                                        <p:tav tm="100000">
                                          <p:val>
                                            <p:strVal val="#ppt_x"/>
                                          </p:val>
                                        </p:tav>
                                      </p:tavLst>
                                    </p:anim>
                                    <p:anim calcmode="lin" valueType="num">
                                      <p:cBhvr additive="base">
                                        <p:cTn id="13" dur="500" fill="hold"/>
                                        <p:tgtEl>
                                          <p:spTgt spid="22735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27351"/>
                                        </p:tgtEl>
                                        <p:attrNameLst>
                                          <p:attrName>style.visibility</p:attrName>
                                        </p:attrNameLst>
                                      </p:cBhvr>
                                      <p:to>
                                        <p:strVal val="visible"/>
                                      </p:to>
                                    </p:set>
                                    <p:anim calcmode="lin" valueType="num">
                                      <p:cBhvr additive="base">
                                        <p:cTn id="18" dur="500" fill="hold"/>
                                        <p:tgtEl>
                                          <p:spTgt spid="227351"/>
                                        </p:tgtEl>
                                        <p:attrNameLst>
                                          <p:attrName>ppt_x</p:attrName>
                                        </p:attrNameLst>
                                      </p:cBhvr>
                                      <p:tavLst>
                                        <p:tav tm="0">
                                          <p:val>
                                            <p:strVal val="#ppt_x"/>
                                          </p:val>
                                        </p:tav>
                                        <p:tav tm="100000">
                                          <p:val>
                                            <p:strVal val="#ppt_x"/>
                                          </p:val>
                                        </p:tav>
                                      </p:tavLst>
                                    </p:anim>
                                    <p:anim calcmode="lin" valueType="num">
                                      <p:cBhvr additive="base">
                                        <p:cTn id="19" dur="500" fill="hold"/>
                                        <p:tgtEl>
                                          <p:spTgt spid="227351"/>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2" presetClass="entr" presetSubtype="4" fill="hold" grpId="0" nodeType="afterEffect">
                                  <p:stCondLst>
                                    <p:cond delay="0"/>
                                  </p:stCondLst>
                                  <p:childTnLst>
                                    <p:set>
                                      <p:cBhvr>
                                        <p:cTn id="22" dur="1" fill="hold">
                                          <p:stCondLst>
                                            <p:cond delay="0"/>
                                          </p:stCondLst>
                                        </p:cTn>
                                        <p:tgtEl>
                                          <p:spTgt spid="227358"/>
                                        </p:tgtEl>
                                        <p:attrNameLst>
                                          <p:attrName>style.visibility</p:attrName>
                                        </p:attrNameLst>
                                      </p:cBhvr>
                                      <p:to>
                                        <p:strVal val="visible"/>
                                      </p:to>
                                    </p:set>
                                    <p:anim calcmode="lin" valueType="num">
                                      <p:cBhvr additive="base">
                                        <p:cTn id="23" dur="500" fill="hold"/>
                                        <p:tgtEl>
                                          <p:spTgt spid="227358"/>
                                        </p:tgtEl>
                                        <p:attrNameLst>
                                          <p:attrName>ppt_x</p:attrName>
                                        </p:attrNameLst>
                                      </p:cBhvr>
                                      <p:tavLst>
                                        <p:tav tm="0">
                                          <p:val>
                                            <p:strVal val="#ppt_x"/>
                                          </p:val>
                                        </p:tav>
                                        <p:tav tm="100000">
                                          <p:val>
                                            <p:strVal val="#ppt_x"/>
                                          </p:val>
                                        </p:tav>
                                      </p:tavLst>
                                    </p:anim>
                                    <p:anim calcmode="lin" valueType="num">
                                      <p:cBhvr additive="base">
                                        <p:cTn id="24" dur="500" fill="hold"/>
                                        <p:tgtEl>
                                          <p:spTgt spid="22735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6" fill="hold" grpId="0" nodeType="clickEffect">
                                  <p:stCondLst>
                                    <p:cond delay="0"/>
                                  </p:stCondLst>
                                  <p:childTnLst>
                                    <p:set>
                                      <p:cBhvr>
                                        <p:cTn id="28" dur="1" fill="hold">
                                          <p:stCondLst>
                                            <p:cond delay="0"/>
                                          </p:stCondLst>
                                        </p:cTn>
                                        <p:tgtEl>
                                          <p:spTgt spid="227357"/>
                                        </p:tgtEl>
                                        <p:attrNameLst>
                                          <p:attrName>style.visibility</p:attrName>
                                        </p:attrNameLst>
                                      </p:cBhvr>
                                      <p:to>
                                        <p:strVal val="visible"/>
                                      </p:to>
                                    </p:set>
                                    <p:anim calcmode="lin" valueType="num">
                                      <p:cBhvr additive="base">
                                        <p:cTn id="29" dur="500" fill="hold"/>
                                        <p:tgtEl>
                                          <p:spTgt spid="227357"/>
                                        </p:tgtEl>
                                        <p:attrNameLst>
                                          <p:attrName>ppt_x</p:attrName>
                                        </p:attrNameLst>
                                      </p:cBhvr>
                                      <p:tavLst>
                                        <p:tav tm="0">
                                          <p:val>
                                            <p:strVal val="1+#ppt_w/2"/>
                                          </p:val>
                                        </p:tav>
                                        <p:tav tm="100000">
                                          <p:val>
                                            <p:strVal val="#ppt_x"/>
                                          </p:val>
                                        </p:tav>
                                      </p:tavLst>
                                    </p:anim>
                                    <p:anim calcmode="lin" valueType="num">
                                      <p:cBhvr additive="base">
                                        <p:cTn id="30" dur="500" fill="hold"/>
                                        <p:tgtEl>
                                          <p:spTgt spid="227357"/>
                                        </p:tgtEl>
                                        <p:attrNameLst>
                                          <p:attrName>ppt_y</p:attrName>
                                        </p:attrNameLst>
                                      </p:cBhvr>
                                      <p:tavLst>
                                        <p:tav tm="0">
                                          <p:val>
                                            <p:strVal val="1+#ppt_h/2"/>
                                          </p:val>
                                        </p:tav>
                                        <p:tav tm="100000">
                                          <p:val>
                                            <p:strVal val="#ppt_y"/>
                                          </p:val>
                                        </p:tav>
                                      </p:tavLst>
                                    </p:anim>
                                  </p:childTnLst>
                                </p:cTn>
                              </p:par>
                            </p:childTnLst>
                          </p:cTn>
                        </p:par>
                        <p:par>
                          <p:cTn id="31" fill="hold">
                            <p:stCondLst>
                              <p:cond delay="500"/>
                            </p:stCondLst>
                            <p:childTnLst>
                              <p:par>
                                <p:cTn id="32" presetID="2" presetClass="entr" presetSubtype="12" fill="hold" grpId="0" nodeType="afterEffect">
                                  <p:stCondLst>
                                    <p:cond delay="0"/>
                                  </p:stCondLst>
                                  <p:childTnLst>
                                    <p:set>
                                      <p:cBhvr>
                                        <p:cTn id="33" dur="1" fill="hold">
                                          <p:stCondLst>
                                            <p:cond delay="0"/>
                                          </p:stCondLst>
                                        </p:cTn>
                                        <p:tgtEl>
                                          <p:spTgt spid="227350"/>
                                        </p:tgtEl>
                                        <p:attrNameLst>
                                          <p:attrName>style.visibility</p:attrName>
                                        </p:attrNameLst>
                                      </p:cBhvr>
                                      <p:to>
                                        <p:strVal val="visible"/>
                                      </p:to>
                                    </p:set>
                                    <p:anim calcmode="lin" valueType="num">
                                      <p:cBhvr additive="base">
                                        <p:cTn id="34" dur="500" fill="hold"/>
                                        <p:tgtEl>
                                          <p:spTgt spid="227350"/>
                                        </p:tgtEl>
                                        <p:attrNameLst>
                                          <p:attrName>ppt_x</p:attrName>
                                        </p:attrNameLst>
                                      </p:cBhvr>
                                      <p:tavLst>
                                        <p:tav tm="0">
                                          <p:val>
                                            <p:strVal val="0-#ppt_w/2"/>
                                          </p:val>
                                        </p:tav>
                                        <p:tav tm="100000">
                                          <p:val>
                                            <p:strVal val="#ppt_x"/>
                                          </p:val>
                                        </p:tav>
                                      </p:tavLst>
                                    </p:anim>
                                    <p:anim calcmode="lin" valueType="num">
                                      <p:cBhvr additive="base">
                                        <p:cTn id="35" dur="500" fill="hold"/>
                                        <p:tgtEl>
                                          <p:spTgt spid="227350"/>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8" fill="hold" grpId="0" nodeType="clickEffect">
                                  <p:stCondLst>
                                    <p:cond delay="0"/>
                                  </p:stCondLst>
                                  <p:childTnLst>
                                    <p:set>
                                      <p:cBhvr>
                                        <p:cTn id="39" dur="1" fill="hold">
                                          <p:stCondLst>
                                            <p:cond delay="0"/>
                                          </p:stCondLst>
                                        </p:cTn>
                                        <p:tgtEl>
                                          <p:spTgt spid="227349"/>
                                        </p:tgtEl>
                                        <p:attrNameLst>
                                          <p:attrName>style.visibility</p:attrName>
                                        </p:attrNameLst>
                                      </p:cBhvr>
                                      <p:to>
                                        <p:strVal val="visible"/>
                                      </p:to>
                                    </p:set>
                                    <p:anim calcmode="lin" valueType="num">
                                      <p:cBhvr additive="base">
                                        <p:cTn id="40" dur="500" fill="hold"/>
                                        <p:tgtEl>
                                          <p:spTgt spid="227349"/>
                                        </p:tgtEl>
                                        <p:attrNameLst>
                                          <p:attrName>ppt_x</p:attrName>
                                        </p:attrNameLst>
                                      </p:cBhvr>
                                      <p:tavLst>
                                        <p:tav tm="0">
                                          <p:val>
                                            <p:strVal val="0-#ppt_w/2"/>
                                          </p:val>
                                        </p:tav>
                                        <p:tav tm="100000">
                                          <p:val>
                                            <p:strVal val="#ppt_x"/>
                                          </p:val>
                                        </p:tav>
                                      </p:tavLst>
                                    </p:anim>
                                    <p:anim calcmode="lin" valueType="num">
                                      <p:cBhvr additive="base">
                                        <p:cTn id="41" dur="500" fill="hold"/>
                                        <p:tgtEl>
                                          <p:spTgt spid="227349"/>
                                        </p:tgtEl>
                                        <p:attrNameLst>
                                          <p:attrName>ppt_y</p:attrName>
                                        </p:attrNameLst>
                                      </p:cBhvr>
                                      <p:tavLst>
                                        <p:tav tm="0">
                                          <p:val>
                                            <p:strVal val="#ppt_y"/>
                                          </p:val>
                                        </p:tav>
                                        <p:tav tm="100000">
                                          <p:val>
                                            <p:strVal val="#ppt_y"/>
                                          </p:val>
                                        </p:tav>
                                      </p:tavLst>
                                    </p:anim>
                                  </p:childTnLst>
                                </p:cTn>
                              </p:par>
                            </p:childTnLst>
                          </p:cTn>
                        </p:par>
                        <p:par>
                          <p:cTn id="42" fill="hold">
                            <p:stCondLst>
                              <p:cond delay="500"/>
                            </p:stCondLst>
                            <p:childTnLst>
                              <p:par>
                                <p:cTn id="43" presetID="2" presetClass="entr" presetSubtype="2" fill="hold" grpId="0" nodeType="afterEffect">
                                  <p:stCondLst>
                                    <p:cond delay="0"/>
                                  </p:stCondLst>
                                  <p:childTnLst>
                                    <p:set>
                                      <p:cBhvr>
                                        <p:cTn id="44" dur="1" fill="hold">
                                          <p:stCondLst>
                                            <p:cond delay="0"/>
                                          </p:stCondLst>
                                        </p:cTn>
                                        <p:tgtEl>
                                          <p:spTgt spid="227356"/>
                                        </p:tgtEl>
                                        <p:attrNameLst>
                                          <p:attrName>style.visibility</p:attrName>
                                        </p:attrNameLst>
                                      </p:cBhvr>
                                      <p:to>
                                        <p:strVal val="visible"/>
                                      </p:to>
                                    </p:set>
                                    <p:anim calcmode="lin" valueType="num">
                                      <p:cBhvr additive="base">
                                        <p:cTn id="45" dur="500" fill="hold"/>
                                        <p:tgtEl>
                                          <p:spTgt spid="227356"/>
                                        </p:tgtEl>
                                        <p:attrNameLst>
                                          <p:attrName>ppt_x</p:attrName>
                                        </p:attrNameLst>
                                      </p:cBhvr>
                                      <p:tavLst>
                                        <p:tav tm="0">
                                          <p:val>
                                            <p:strVal val="1+#ppt_w/2"/>
                                          </p:val>
                                        </p:tav>
                                        <p:tav tm="100000">
                                          <p:val>
                                            <p:strVal val="#ppt_x"/>
                                          </p:val>
                                        </p:tav>
                                      </p:tavLst>
                                    </p:anim>
                                    <p:anim calcmode="lin" valueType="num">
                                      <p:cBhvr additive="base">
                                        <p:cTn id="46" dur="500" fill="hold"/>
                                        <p:tgtEl>
                                          <p:spTgt spid="227356"/>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9" fill="hold" grpId="0" nodeType="clickEffect">
                                  <p:stCondLst>
                                    <p:cond delay="0"/>
                                  </p:stCondLst>
                                  <p:childTnLst>
                                    <p:set>
                                      <p:cBhvr>
                                        <p:cTn id="50" dur="1" fill="hold">
                                          <p:stCondLst>
                                            <p:cond delay="0"/>
                                          </p:stCondLst>
                                        </p:cTn>
                                        <p:tgtEl>
                                          <p:spTgt spid="227348"/>
                                        </p:tgtEl>
                                        <p:attrNameLst>
                                          <p:attrName>style.visibility</p:attrName>
                                        </p:attrNameLst>
                                      </p:cBhvr>
                                      <p:to>
                                        <p:strVal val="visible"/>
                                      </p:to>
                                    </p:set>
                                    <p:anim calcmode="lin" valueType="num">
                                      <p:cBhvr additive="base">
                                        <p:cTn id="51" dur="500" fill="hold"/>
                                        <p:tgtEl>
                                          <p:spTgt spid="227348"/>
                                        </p:tgtEl>
                                        <p:attrNameLst>
                                          <p:attrName>ppt_x</p:attrName>
                                        </p:attrNameLst>
                                      </p:cBhvr>
                                      <p:tavLst>
                                        <p:tav tm="0">
                                          <p:val>
                                            <p:strVal val="0-#ppt_w/2"/>
                                          </p:val>
                                        </p:tav>
                                        <p:tav tm="100000">
                                          <p:val>
                                            <p:strVal val="#ppt_x"/>
                                          </p:val>
                                        </p:tav>
                                      </p:tavLst>
                                    </p:anim>
                                    <p:anim calcmode="lin" valueType="num">
                                      <p:cBhvr additive="base">
                                        <p:cTn id="52" dur="500" fill="hold"/>
                                        <p:tgtEl>
                                          <p:spTgt spid="227348"/>
                                        </p:tgtEl>
                                        <p:attrNameLst>
                                          <p:attrName>ppt_y</p:attrName>
                                        </p:attrNameLst>
                                      </p:cBhvr>
                                      <p:tavLst>
                                        <p:tav tm="0">
                                          <p:val>
                                            <p:strVal val="0-#ppt_h/2"/>
                                          </p:val>
                                        </p:tav>
                                        <p:tav tm="100000">
                                          <p:val>
                                            <p:strVal val="#ppt_y"/>
                                          </p:val>
                                        </p:tav>
                                      </p:tavLst>
                                    </p:anim>
                                  </p:childTnLst>
                                </p:cTn>
                              </p:par>
                            </p:childTnLst>
                          </p:cTn>
                        </p:par>
                        <p:par>
                          <p:cTn id="53" fill="hold">
                            <p:stCondLst>
                              <p:cond delay="500"/>
                            </p:stCondLst>
                            <p:childTnLst>
                              <p:par>
                                <p:cTn id="54" presetID="2" presetClass="entr" presetSubtype="3" fill="hold" grpId="0" nodeType="afterEffect">
                                  <p:stCondLst>
                                    <p:cond delay="0"/>
                                  </p:stCondLst>
                                  <p:childTnLst>
                                    <p:set>
                                      <p:cBhvr>
                                        <p:cTn id="55" dur="1" fill="hold">
                                          <p:stCondLst>
                                            <p:cond delay="0"/>
                                          </p:stCondLst>
                                        </p:cTn>
                                        <p:tgtEl>
                                          <p:spTgt spid="227355"/>
                                        </p:tgtEl>
                                        <p:attrNameLst>
                                          <p:attrName>style.visibility</p:attrName>
                                        </p:attrNameLst>
                                      </p:cBhvr>
                                      <p:to>
                                        <p:strVal val="visible"/>
                                      </p:to>
                                    </p:set>
                                    <p:anim calcmode="lin" valueType="num">
                                      <p:cBhvr additive="base">
                                        <p:cTn id="56" dur="500" fill="hold"/>
                                        <p:tgtEl>
                                          <p:spTgt spid="227355"/>
                                        </p:tgtEl>
                                        <p:attrNameLst>
                                          <p:attrName>ppt_x</p:attrName>
                                        </p:attrNameLst>
                                      </p:cBhvr>
                                      <p:tavLst>
                                        <p:tav tm="0">
                                          <p:val>
                                            <p:strVal val="1+#ppt_w/2"/>
                                          </p:val>
                                        </p:tav>
                                        <p:tav tm="100000">
                                          <p:val>
                                            <p:strVal val="#ppt_x"/>
                                          </p:val>
                                        </p:tav>
                                      </p:tavLst>
                                    </p:anim>
                                    <p:anim calcmode="lin" valueType="num">
                                      <p:cBhvr additive="base">
                                        <p:cTn id="57" dur="500" fill="hold"/>
                                        <p:tgtEl>
                                          <p:spTgt spid="227355"/>
                                        </p:tgtEl>
                                        <p:attrNameLst>
                                          <p:attrName>ppt_y</p:attrName>
                                        </p:attrNameLst>
                                      </p:cBhvr>
                                      <p:tavLst>
                                        <p:tav tm="0">
                                          <p:val>
                                            <p:strVal val="0-#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1" fill="hold" grpId="0" nodeType="clickEffect">
                                  <p:stCondLst>
                                    <p:cond delay="0"/>
                                  </p:stCondLst>
                                  <p:childTnLst>
                                    <p:set>
                                      <p:cBhvr>
                                        <p:cTn id="61" dur="1" fill="hold">
                                          <p:stCondLst>
                                            <p:cond delay="0"/>
                                          </p:stCondLst>
                                        </p:cTn>
                                        <p:tgtEl>
                                          <p:spTgt spid="227354"/>
                                        </p:tgtEl>
                                        <p:attrNameLst>
                                          <p:attrName>style.visibility</p:attrName>
                                        </p:attrNameLst>
                                      </p:cBhvr>
                                      <p:to>
                                        <p:strVal val="visible"/>
                                      </p:to>
                                    </p:set>
                                    <p:anim calcmode="lin" valueType="num">
                                      <p:cBhvr additive="base">
                                        <p:cTn id="62" dur="500" fill="hold"/>
                                        <p:tgtEl>
                                          <p:spTgt spid="227354"/>
                                        </p:tgtEl>
                                        <p:attrNameLst>
                                          <p:attrName>ppt_x</p:attrName>
                                        </p:attrNameLst>
                                      </p:cBhvr>
                                      <p:tavLst>
                                        <p:tav tm="0">
                                          <p:val>
                                            <p:strVal val="#ppt_x"/>
                                          </p:val>
                                        </p:tav>
                                        <p:tav tm="100000">
                                          <p:val>
                                            <p:strVal val="#ppt_x"/>
                                          </p:val>
                                        </p:tav>
                                      </p:tavLst>
                                    </p:anim>
                                    <p:anim calcmode="lin" valueType="num">
                                      <p:cBhvr additive="base">
                                        <p:cTn id="63" dur="500" fill="hold"/>
                                        <p:tgtEl>
                                          <p:spTgt spid="227354"/>
                                        </p:tgtEl>
                                        <p:attrNameLst>
                                          <p:attrName>ppt_y</p:attrName>
                                        </p:attrNameLst>
                                      </p:cBhvr>
                                      <p:tavLst>
                                        <p:tav tm="0">
                                          <p:val>
                                            <p:strVal val="0-#ppt_h/2"/>
                                          </p:val>
                                        </p:tav>
                                        <p:tav tm="100000">
                                          <p:val>
                                            <p:strVal val="#ppt_y"/>
                                          </p:val>
                                        </p:tav>
                                      </p:tavLst>
                                    </p:anim>
                                  </p:childTnLst>
                                </p:cTn>
                              </p:par>
                            </p:childTnLst>
                          </p:cTn>
                        </p:par>
                        <p:par>
                          <p:cTn id="64" fill="hold">
                            <p:stCondLst>
                              <p:cond delay="500"/>
                            </p:stCondLst>
                            <p:childTnLst>
                              <p:par>
                                <p:cTn id="65" presetID="2" presetClass="entr" presetSubtype="1" fill="hold" grpId="0" nodeType="afterEffect">
                                  <p:stCondLst>
                                    <p:cond delay="0"/>
                                  </p:stCondLst>
                                  <p:childTnLst>
                                    <p:set>
                                      <p:cBhvr>
                                        <p:cTn id="66" dur="1" fill="hold">
                                          <p:stCondLst>
                                            <p:cond delay="0"/>
                                          </p:stCondLst>
                                        </p:cTn>
                                        <p:tgtEl>
                                          <p:spTgt spid="227347"/>
                                        </p:tgtEl>
                                        <p:attrNameLst>
                                          <p:attrName>style.visibility</p:attrName>
                                        </p:attrNameLst>
                                      </p:cBhvr>
                                      <p:to>
                                        <p:strVal val="visible"/>
                                      </p:to>
                                    </p:set>
                                    <p:anim calcmode="lin" valueType="num">
                                      <p:cBhvr additive="base">
                                        <p:cTn id="67" dur="500" fill="hold"/>
                                        <p:tgtEl>
                                          <p:spTgt spid="227347"/>
                                        </p:tgtEl>
                                        <p:attrNameLst>
                                          <p:attrName>ppt_x</p:attrName>
                                        </p:attrNameLst>
                                      </p:cBhvr>
                                      <p:tavLst>
                                        <p:tav tm="0">
                                          <p:val>
                                            <p:strVal val="#ppt_x"/>
                                          </p:val>
                                        </p:tav>
                                        <p:tav tm="100000">
                                          <p:val>
                                            <p:strVal val="#ppt_x"/>
                                          </p:val>
                                        </p:tav>
                                      </p:tavLst>
                                    </p:anim>
                                    <p:anim calcmode="lin" valueType="num">
                                      <p:cBhvr additive="base">
                                        <p:cTn id="68" dur="500" fill="hold"/>
                                        <p:tgtEl>
                                          <p:spTgt spid="227347"/>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1" fill="hold" grpId="0" nodeType="clickEffect">
                                  <p:stCondLst>
                                    <p:cond delay="0"/>
                                  </p:stCondLst>
                                  <p:childTnLst>
                                    <p:set>
                                      <p:cBhvr>
                                        <p:cTn id="72" dur="1" fill="hold">
                                          <p:stCondLst>
                                            <p:cond delay="0"/>
                                          </p:stCondLst>
                                        </p:cTn>
                                        <p:tgtEl>
                                          <p:spTgt spid="227346"/>
                                        </p:tgtEl>
                                        <p:attrNameLst>
                                          <p:attrName>style.visibility</p:attrName>
                                        </p:attrNameLst>
                                      </p:cBhvr>
                                      <p:to>
                                        <p:strVal val="visible"/>
                                      </p:to>
                                    </p:set>
                                    <p:anim calcmode="lin" valueType="num">
                                      <p:cBhvr additive="base">
                                        <p:cTn id="73" dur="500" fill="hold"/>
                                        <p:tgtEl>
                                          <p:spTgt spid="227346"/>
                                        </p:tgtEl>
                                        <p:attrNameLst>
                                          <p:attrName>ppt_x</p:attrName>
                                        </p:attrNameLst>
                                      </p:cBhvr>
                                      <p:tavLst>
                                        <p:tav tm="0">
                                          <p:val>
                                            <p:strVal val="#ppt_x"/>
                                          </p:val>
                                        </p:tav>
                                        <p:tav tm="100000">
                                          <p:val>
                                            <p:strVal val="#ppt_x"/>
                                          </p:val>
                                        </p:tav>
                                      </p:tavLst>
                                    </p:anim>
                                    <p:anim calcmode="lin" valueType="num">
                                      <p:cBhvr additive="base">
                                        <p:cTn id="74" dur="500" fill="hold"/>
                                        <p:tgtEl>
                                          <p:spTgt spid="227346"/>
                                        </p:tgtEl>
                                        <p:attrNameLst>
                                          <p:attrName>ppt_y</p:attrName>
                                        </p:attrNameLst>
                                      </p:cBhvr>
                                      <p:tavLst>
                                        <p:tav tm="0">
                                          <p:val>
                                            <p:strVal val="0-#ppt_h/2"/>
                                          </p:val>
                                        </p:tav>
                                        <p:tav tm="100000">
                                          <p:val>
                                            <p:strVal val="#ppt_y"/>
                                          </p:val>
                                        </p:tav>
                                      </p:tavLst>
                                    </p:anim>
                                  </p:childTnLst>
                                </p:cTn>
                              </p:par>
                            </p:childTnLst>
                          </p:cTn>
                        </p:par>
                        <p:par>
                          <p:cTn id="75" fill="hold">
                            <p:stCondLst>
                              <p:cond delay="500"/>
                            </p:stCondLst>
                            <p:childTnLst>
                              <p:par>
                                <p:cTn id="76" presetID="2" presetClass="entr" presetSubtype="1" fill="hold" grpId="0" nodeType="afterEffect">
                                  <p:stCondLst>
                                    <p:cond delay="0"/>
                                  </p:stCondLst>
                                  <p:childTnLst>
                                    <p:set>
                                      <p:cBhvr>
                                        <p:cTn id="77" dur="1" fill="hold">
                                          <p:stCondLst>
                                            <p:cond delay="0"/>
                                          </p:stCondLst>
                                        </p:cTn>
                                        <p:tgtEl>
                                          <p:spTgt spid="227353"/>
                                        </p:tgtEl>
                                        <p:attrNameLst>
                                          <p:attrName>style.visibility</p:attrName>
                                        </p:attrNameLst>
                                      </p:cBhvr>
                                      <p:to>
                                        <p:strVal val="visible"/>
                                      </p:to>
                                    </p:set>
                                    <p:anim calcmode="lin" valueType="num">
                                      <p:cBhvr additive="base">
                                        <p:cTn id="78" dur="500" fill="hold"/>
                                        <p:tgtEl>
                                          <p:spTgt spid="227353"/>
                                        </p:tgtEl>
                                        <p:attrNameLst>
                                          <p:attrName>ppt_x</p:attrName>
                                        </p:attrNameLst>
                                      </p:cBhvr>
                                      <p:tavLst>
                                        <p:tav tm="0">
                                          <p:val>
                                            <p:strVal val="#ppt_x"/>
                                          </p:val>
                                        </p:tav>
                                        <p:tav tm="100000">
                                          <p:val>
                                            <p:strVal val="#ppt_x"/>
                                          </p:val>
                                        </p:tav>
                                      </p:tavLst>
                                    </p:anim>
                                    <p:anim calcmode="lin" valueType="num">
                                      <p:cBhvr additive="base">
                                        <p:cTn id="79" dur="500" fill="hold"/>
                                        <p:tgtEl>
                                          <p:spTgt spid="227353"/>
                                        </p:tgtEl>
                                        <p:attrNameLst>
                                          <p:attrName>ppt_y</p:attrName>
                                        </p:attrNameLst>
                                      </p:cBhvr>
                                      <p:tavLst>
                                        <p:tav tm="0">
                                          <p:val>
                                            <p:strVal val="0-#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17" presetClass="entr" presetSubtype="1" fill="hold" grpId="0" nodeType="clickEffect">
                                  <p:stCondLst>
                                    <p:cond delay="0"/>
                                  </p:stCondLst>
                                  <p:childTnLst>
                                    <p:set>
                                      <p:cBhvr>
                                        <p:cTn id="83" dur="1" fill="hold">
                                          <p:stCondLst>
                                            <p:cond delay="0"/>
                                          </p:stCondLst>
                                        </p:cTn>
                                        <p:tgtEl>
                                          <p:spTgt spid="227379"/>
                                        </p:tgtEl>
                                        <p:attrNameLst>
                                          <p:attrName>style.visibility</p:attrName>
                                        </p:attrNameLst>
                                      </p:cBhvr>
                                      <p:to>
                                        <p:strVal val="visible"/>
                                      </p:to>
                                    </p:set>
                                    <p:anim calcmode="lin" valueType="num">
                                      <p:cBhvr>
                                        <p:cTn id="84" dur="500" fill="hold"/>
                                        <p:tgtEl>
                                          <p:spTgt spid="227379"/>
                                        </p:tgtEl>
                                        <p:attrNameLst>
                                          <p:attrName>ppt_x</p:attrName>
                                        </p:attrNameLst>
                                      </p:cBhvr>
                                      <p:tavLst>
                                        <p:tav tm="0">
                                          <p:val>
                                            <p:strVal val="#ppt_x"/>
                                          </p:val>
                                        </p:tav>
                                        <p:tav tm="100000">
                                          <p:val>
                                            <p:strVal val="#ppt_x"/>
                                          </p:val>
                                        </p:tav>
                                      </p:tavLst>
                                    </p:anim>
                                    <p:anim calcmode="lin" valueType="num">
                                      <p:cBhvr>
                                        <p:cTn id="85" dur="500" fill="hold"/>
                                        <p:tgtEl>
                                          <p:spTgt spid="227379"/>
                                        </p:tgtEl>
                                        <p:attrNameLst>
                                          <p:attrName>ppt_y</p:attrName>
                                        </p:attrNameLst>
                                      </p:cBhvr>
                                      <p:tavLst>
                                        <p:tav tm="0">
                                          <p:val>
                                            <p:strVal val="#ppt_y-#ppt_h/2"/>
                                          </p:val>
                                        </p:tav>
                                        <p:tav tm="100000">
                                          <p:val>
                                            <p:strVal val="#ppt_y"/>
                                          </p:val>
                                        </p:tav>
                                      </p:tavLst>
                                    </p:anim>
                                    <p:anim calcmode="lin" valueType="num">
                                      <p:cBhvr>
                                        <p:cTn id="86" dur="500" fill="hold"/>
                                        <p:tgtEl>
                                          <p:spTgt spid="227379"/>
                                        </p:tgtEl>
                                        <p:attrNameLst>
                                          <p:attrName>ppt_w</p:attrName>
                                        </p:attrNameLst>
                                      </p:cBhvr>
                                      <p:tavLst>
                                        <p:tav tm="0">
                                          <p:val>
                                            <p:strVal val="#ppt_w"/>
                                          </p:val>
                                        </p:tav>
                                        <p:tav tm="100000">
                                          <p:val>
                                            <p:strVal val="#ppt_w"/>
                                          </p:val>
                                        </p:tav>
                                      </p:tavLst>
                                    </p:anim>
                                    <p:anim calcmode="lin" valueType="num">
                                      <p:cBhvr>
                                        <p:cTn id="87" dur="500" fill="hold"/>
                                        <p:tgtEl>
                                          <p:spTgt spid="227379"/>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82"/>
                                            </p:cond>
                                          </p:stCondLst>
                                          <p:endCondLst>
                                            <p:cond evt="onStopAudio" delay="0">
                                              <p:tgtEl>
                                                <p:sldTgt/>
                                              </p:tgtEl>
                                            </p:cond>
                                          </p:endCondLst>
                                        </p:cTn>
                                        <p:tgtEl>
                                          <p:sndTgt r:embed="rId2" name="LASER.WAV" builtIn="1"/>
                                        </p:tgtEl>
                                      </p:cMediaNode>
                                    </p:audio>
                                  </p:subTnLst>
                                </p:cTn>
                              </p:par>
                            </p:childTnLst>
                          </p:cTn>
                        </p:par>
                        <p:par>
                          <p:cTn id="88" fill="hold">
                            <p:stCondLst>
                              <p:cond delay="500"/>
                            </p:stCondLst>
                            <p:childTnLst>
                              <p:par>
                                <p:cTn id="89" presetID="1" presetClass="entr" presetSubtype="0" fill="hold" grpId="0" nodeType="afterEffect">
                                  <p:stCondLst>
                                    <p:cond delay="0"/>
                                  </p:stCondLst>
                                  <p:childTnLst>
                                    <p:set>
                                      <p:cBhvr>
                                        <p:cTn id="90" dur="1" fill="hold">
                                          <p:stCondLst>
                                            <p:cond delay="499"/>
                                          </p:stCondLst>
                                        </p:cTn>
                                        <p:tgtEl>
                                          <p:spTgt spid="227377"/>
                                        </p:tgtEl>
                                        <p:attrNameLst>
                                          <p:attrName>style.visibility</p:attrName>
                                        </p:attrNameLst>
                                      </p:cBhvr>
                                      <p:to>
                                        <p:strVal val="visible"/>
                                      </p:to>
                                    </p:set>
                                  </p:childTnLst>
                                </p:cTn>
                              </p:par>
                            </p:childTnLst>
                          </p:cTn>
                        </p:par>
                        <p:par>
                          <p:cTn id="91" fill="hold">
                            <p:stCondLst>
                              <p:cond delay="1000"/>
                            </p:stCondLst>
                            <p:childTnLst>
                              <p:par>
                                <p:cTn id="92" presetID="1" presetClass="entr" presetSubtype="0" fill="hold" grpId="0" nodeType="afterEffect">
                                  <p:stCondLst>
                                    <p:cond delay="0"/>
                                  </p:stCondLst>
                                  <p:childTnLst>
                                    <p:set>
                                      <p:cBhvr>
                                        <p:cTn id="93" dur="1" fill="hold">
                                          <p:stCondLst>
                                            <p:cond delay="499"/>
                                          </p:stCondLst>
                                        </p:cTn>
                                        <p:tgtEl>
                                          <p:spTgt spid="227366"/>
                                        </p:tgtEl>
                                        <p:attrNameLst>
                                          <p:attrName>style.visibility</p:attrName>
                                        </p:attrNameLst>
                                      </p:cBhvr>
                                      <p:to>
                                        <p:strVal val="visible"/>
                                      </p:to>
                                    </p:set>
                                  </p:childTnLst>
                                </p:cTn>
                              </p:par>
                            </p:childTnLst>
                          </p:cTn>
                        </p:par>
                        <p:par>
                          <p:cTn id="94" fill="hold">
                            <p:stCondLst>
                              <p:cond delay="1500"/>
                            </p:stCondLst>
                            <p:childTnLst>
                              <p:par>
                                <p:cTn id="95" presetID="1" presetClass="entr" presetSubtype="0" fill="hold" grpId="0" nodeType="afterEffect">
                                  <p:stCondLst>
                                    <p:cond delay="0"/>
                                  </p:stCondLst>
                                  <p:childTnLst>
                                    <p:set>
                                      <p:cBhvr>
                                        <p:cTn id="96" dur="1" fill="hold">
                                          <p:stCondLst>
                                            <p:cond delay="499"/>
                                          </p:stCondLst>
                                        </p:cTn>
                                        <p:tgtEl>
                                          <p:spTgt spid="227365"/>
                                        </p:tgtEl>
                                        <p:attrNameLst>
                                          <p:attrName>style.visibility</p:attrName>
                                        </p:attrNameLst>
                                      </p:cBhvr>
                                      <p:to>
                                        <p:strVal val="visible"/>
                                      </p:to>
                                    </p:set>
                                  </p:childTnLst>
                                </p:cTn>
                              </p:par>
                            </p:childTnLst>
                          </p:cTn>
                        </p:par>
                        <p:par>
                          <p:cTn id="97" fill="hold">
                            <p:stCondLst>
                              <p:cond delay="2000"/>
                            </p:stCondLst>
                            <p:childTnLst>
                              <p:par>
                                <p:cTn id="98" presetID="1" presetClass="entr" presetSubtype="0" fill="hold" grpId="0" nodeType="afterEffect">
                                  <p:stCondLst>
                                    <p:cond delay="0"/>
                                  </p:stCondLst>
                                  <p:childTnLst>
                                    <p:set>
                                      <p:cBhvr>
                                        <p:cTn id="99" dur="1" fill="hold">
                                          <p:stCondLst>
                                            <p:cond delay="499"/>
                                          </p:stCondLst>
                                        </p:cTn>
                                        <p:tgtEl>
                                          <p:spTgt spid="227364"/>
                                        </p:tgtEl>
                                        <p:attrNameLst>
                                          <p:attrName>style.visibility</p:attrName>
                                        </p:attrNameLst>
                                      </p:cBhvr>
                                      <p:to>
                                        <p:strVal val="visible"/>
                                      </p:to>
                                    </p:set>
                                  </p:childTnLst>
                                </p:cTn>
                              </p:par>
                            </p:childTnLst>
                          </p:cTn>
                        </p:par>
                        <p:par>
                          <p:cTn id="100" fill="hold">
                            <p:stCondLst>
                              <p:cond delay="2500"/>
                            </p:stCondLst>
                            <p:childTnLst>
                              <p:par>
                                <p:cTn id="101" presetID="1" presetClass="entr" presetSubtype="0" fill="hold" grpId="0" nodeType="afterEffect">
                                  <p:stCondLst>
                                    <p:cond delay="0"/>
                                  </p:stCondLst>
                                  <p:childTnLst>
                                    <p:set>
                                      <p:cBhvr>
                                        <p:cTn id="102" dur="1" fill="hold">
                                          <p:stCondLst>
                                            <p:cond delay="499"/>
                                          </p:stCondLst>
                                        </p:cTn>
                                        <p:tgtEl>
                                          <p:spTgt spid="227363"/>
                                        </p:tgtEl>
                                        <p:attrNameLst>
                                          <p:attrName>style.visibility</p:attrName>
                                        </p:attrNameLst>
                                      </p:cBhvr>
                                      <p:to>
                                        <p:strVal val="visible"/>
                                      </p:to>
                                    </p:set>
                                  </p:childTnLst>
                                </p:cTn>
                              </p:par>
                            </p:childTnLst>
                          </p:cTn>
                        </p:par>
                        <p:par>
                          <p:cTn id="103" fill="hold">
                            <p:stCondLst>
                              <p:cond delay="3000"/>
                            </p:stCondLst>
                            <p:childTnLst>
                              <p:par>
                                <p:cTn id="104" presetID="1" presetClass="entr" presetSubtype="0" fill="hold" grpId="0" nodeType="afterEffect">
                                  <p:stCondLst>
                                    <p:cond delay="0"/>
                                  </p:stCondLst>
                                  <p:childTnLst>
                                    <p:set>
                                      <p:cBhvr>
                                        <p:cTn id="105" dur="1" fill="hold">
                                          <p:stCondLst>
                                            <p:cond delay="499"/>
                                          </p:stCondLst>
                                        </p:cTn>
                                        <p:tgtEl>
                                          <p:spTgt spid="227362"/>
                                        </p:tgtEl>
                                        <p:attrNameLst>
                                          <p:attrName>style.visibility</p:attrName>
                                        </p:attrNameLst>
                                      </p:cBhvr>
                                      <p:to>
                                        <p:strVal val="visible"/>
                                      </p:to>
                                    </p:set>
                                  </p:childTnLst>
                                </p:cTn>
                              </p:par>
                            </p:childTnLst>
                          </p:cTn>
                        </p:par>
                        <p:par>
                          <p:cTn id="106" fill="hold">
                            <p:stCondLst>
                              <p:cond delay="3500"/>
                            </p:stCondLst>
                            <p:childTnLst>
                              <p:par>
                                <p:cTn id="107" presetID="1" presetClass="entr" presetSubtype="0" fill="hold" grpId="0" nodeType="afterEffect">
                                  <p:stCondLst>
                                    <p:cond delay="0"/>
                                  </p:stCondLst>
                                  <p:childTnLst>
                                    <p:set>
                                      <p:cBhvr>
                                        <p:cTn id="108" dur="1" fill="hold">
                                          <p:stCondLst>
                                            <p:cond delay="499"/>
                                          </p:stCondLst>
                                        </p:cTn>
                                        <p:tgtEl>
                                          <p:spTgt spid="227361"/>
                                        </p:tgtEl>
                                        <p:attrNameLst>
                                          <p:attrName>style.visibility</p:attrName>
                                        </p:attrNameLst>
                                      </p:cBhvr>
                                      <p:to>
                                        <p:strVal val="visible"/>
                                      </p:to>
                                    </p:set>
                                  </p:childTnLst>
                                </p:cTn>
                              </p:par>
                            </p:childTnLst>
                          </p:cTn>
                        </p:par>
                        <p:par>
                          <p:cTn id="109" fill="hold">
                            <p:stCondLst>
                              <p:cond delay="4000"/>
                            </p:stCondLst>
                            <p:childTnLst>
                              <p:par>
                                <p:cTn id="110" presetID="1" presetClass="entr" presetSubtype="0" fill="hold" grpId="0" nodeType="afterEffect">
                                  <p:stCondLst>
                                    <p:cond delay="0"/>
                                  </p:stCondLst>
                                  <p:childTnLst>
                                    <p:set>
                                      <p:cBhvr>
                                        <p:cTn id="111" dur="1" fill="hold">
                                          <p:stCondLst>
                                            <p:cond delay="499"/>
                                          </p:stCondLst>
                                        </p:cTn>
                                        <p:tgtEl>
                                          <p:spTgt spid="227360"/>
                                        </p:tgtEl>
                                        <p:attrNameLst>
                                          <p:attrName>style.visibility</p:attrName>
                                        </p:attrNameLst>
                                      </p:cBhvr>
                                      <p:to>
                                        <p:strVal val="visible"/>
                                      </p:to>
                                    </p:set>
                                  </p:childTnLst>
                                </p:cTn>
                              </p:par>
                            </p:childTnLst>
                          </p:cTn>
                        </p:par>
                        <p:par>
                          <p:cTn id="112" fill="hold">
                            <p:stCondLst>
                              <p:cond delay="4500"/>
                            </p:stCondLst>
                            <p:childTnLst>
                              <p:par>
                                <p:cTn id="113" presetID="17" presetClass="entr" presetSubtype="1" fill="hold" grpId="0" nodeType="afterEffect">
                                  <p:stCondLst>
                                    <p:cond delay="0"/>
                                  </p:stCondLst>
                                  <p:childTnLst>
                                    <p:set>
                                      <p:cBhvr>
                                        <p:cTn id="114" dur="1" fill="hold">
                                          <p:stCondLst>
                                            <p:cond delay="0"/>
                                          </p:stCondLst>
                                        </p:cTn>
                                        <p:tgtEl>
                                          <p:spTgt spid="227374"/>
                                        </p:tgtEl>
                                        <p:attrNameLst>
                                          <p:attrName>style.visibility</p:attrName>
                                        </p:attrNameLst>
                                      </p:cBhvr>
                                      <p:to>
                                        <p:strVal val="visible"/>
                                      </p:to>
                                    </p:set>
                                    <p:anim calcmode="lin" valueType="num">
                                      <p:cBhvr>
                                        <p:cTn id="115" dur="500" fill="hold"/>
                                        <p:tgtEl>
                                          <p:spTgt spid="227374"/>
                                        </p:tgtEl>
                                        <p:attrNameLst>
                                          <p:attrName>ppt_x</p:attrName>
                                        </p:attrNameLst>
                                      </p:cBhvr>
                                      <p:tavLst>
                                        <p:tav tm="0">
                                          <p:val>
                                            <p:strVal val="#ppt_x"/>
                                          </p:val>
                                        </p:tav>
                                        <p:tav tm="100000">
                                          <p:val>
                                            <p:strVal val="#ppt_x"/>
                                          </p:val>
                                        </p:tav>
                                      </p:tavLst>
                                    </p:anim>
                                    <p:anim calcmode="lin" valueType="num">
                                      <p:cBhvr>
                                        <p:cTn id="116" dur="500" fill="hold"/>
                                        <p:tgtEl>
                                          <p:spTgt spid="227374"/>
                                        </p:tgtEl>
                                        <p:attrNameLst>
                                          <p:attrName>ppt_y</p:attrName>
                                        </p:attrNameLst>
                                      </p:cBhvr>
                                      <p:tavLst>
                                        <p:tav tm="0">
                                          <p:val>
                                            <p:strVal val="#ppt_y-#ppt_h/2"/>
                                          </p:val>
                                        </p:tav>
                                        <p:tav tm="100000">
                                          <p:val>
                                            <p:strVal val="#ppt_y"/>
                                          </p:val>
                                        </p:tav>
                                      </p:tavLst>
                                    </p:anim>
                                    <p:anim calcmode="lin" valueType="num">
                                      <p:cBhvr>
                                        <p:cTn id="117" dur="500" fill="hold"/>
                                        <p:tgtEl>
                                          <p:spTgt spid="227374"/>
                                        </p:tgtEl>
                                        <p:attrNameLst>
                                          <p:attrName>ppt_w</p:attrName>
                                        </p:attrNameLst>
                                      </p:cBhvr>
                                      <p:tavLst>
                                        <p:tav tm="0">
                                          <p:val>
                                            <p:strVal val="#ppt_w"/>
                                          </p:val>
                                        </p:tav>
                                        <p:tav tm="100000">
                                          <p:val>
                                            <p:strVal val="#ppt_w"/>
                                          </p:val>
                                        </p:tav>
                                      </p:tavLst>
                                    </p:anim>
                                    <p:anim calcmode="lin" valueType="num">
                                      <p:cBhvr>
                                        <p:cTn id="118" dur="500" fill="hold"/>
                                        <p:tgtEl>
                                          <p:spTgt spid="227374"/>
                                        </p:tgtEl>
                                        <p:attrNameLst>
                                          <p:attrName>ppt_h</p:attrName>
                                        </p:attrNameLst>
                                      </p:cBhvr>
                                      <p:tavLst>
                                        <p:tav tm="0">
                                          <p:val>
                                            <p:fltVal val="0"/>
                                          </p:val>
                                        </p:tav>
                                        <p:tav tm="100000">
                                          <p:val>
                                            <p:strVal val="#ppt_h"/>
                                          </p:val>
                                        </p:tav>
                                      </p:tavLst>
                                    </p:anim>
                                  </p:childTnLst>
                                </p:cTn>
                              </p:par>
                            </p:childTnLst>
                          </p:cTn>
                        </p:par>
                        <p:par>
                          <p:cTn id="119" fill="hold">
                            <p:stCondLst>
                              <p:cond delay="5000"/>
                            </p:stCondLst>
                            <p:childTnLst>
                              <p:par>
                                <p:cTn id="120" presetID="17" presetClass="entr" presetSubtype="8" fill="hold" grpId="0" nodeType="afterEffect">
                                  <p:stCondLst>
                                    <p:cond delay="0"/>
                                  </p:stCondLst>
                                  <p:childTnLst>
                                    <p:set>
                                      <p:cBhvr>
                                        <p:cTn id="121" dur="1" fill="hold">
                                          <p:stCondLst>
                                            <p:cond delay="0"/>
                                          </p:stCondLst>
                                        </p:cTn>
                                        <p:tgtEl>
                                          <p:spTgt spid="227376"/>
                                        </p:tgtEl>
                                        <p:attrNameLst>
                                          <p:attrName>style.visibility</p:attrName>
                                        </p:attrNameLst>
                                      </p:cBhvr>
                                      <p:to>
                                        <p:strVal val="visible"/>
                                      </p:to>
                                    </p:set>
                                    <p:anim calcmode="lin" valueType="num">
                                      <p:cBhvr>
                                        <p:cTn id="122" dur="500" fill="hold"/>
                                        <p:tgtEl>
                                          <p:spTgt spid="227376"/>
                                        </p:tgtEl>
                                        <p:attrNameLst>
                                          <p:attrName>ppt_x</p:attrName>
                                        </p:attrNameLst>
                                      </p:cBhvr>
                                      <p:tavLst>
                                        <p:tav tm="0">
                                          <p:val>
                                            <p:strVal val="#ppt_x-#ppt_w/2"/>
                                          </p:val>
                                        </p:tav>
                                        <p:tav tm="100000">
                                          <p:val>
                                            <p:strVal val="#ppt_x"/>
                                          </p:val>
                                        </p:tav>
                                      </p:tavLst>
                                    </p:anim>
                                    <p:anim calcmode="lin" valueType="num">
                                      <p:cBhvr>
                                        <p:cTn id="123" dur="500" fill="hold"/>
                                        <p:tgtEl>
                                          <p:spTgt spid="227376"/>
                                        </p:tgtEl>
                                        <p:attrNameLst>
                                          <p:attrName>ppt_y</p:attrName>
                                        </p:attrNameLst>
                                      </p:cBhvr>
                                      <p:tavLst>
                                        <p:tav tm="0">
                                          <p:val>
                                            <p:strVal val="#ppt_y"/>
                                          </p:val>
                                        </p:tav>
                                        <p:tav tm="100000">
                                          <p:val>
                                            <p:strVal val="#ppt_y"/>
                                          </p:val>
                                        </p:tav>
                                      </p:tavLst>
                                    </p:anim>
                                    <p:anim calcmode="lin" valueType="num">
                                      <p:cBhvr>
                                        <p:cTn id="124" dur="500" fill="hold"/>
                                        <p:tgtEl>
                                          <p:spTgt spid="227376"/>
                                        </p:tgtEl>
                                        <p:attrNameLst>
                                          <p:attrName>ppt_w</p:attrName>
                                        </p:attrNameLst>
                                      </p:cBhvr>
                                      <p:tavLst>
                                        <p:tav tm="0">
                                          <p:val>
                                            <p:fltVal val="0"/>
                                          </p:val>
                                        </p:tav>
                                        <p:tav tm="100000">
                                          <p:val>
                                            <p:strVal val="#ppt_w"/>
                                          </p:val>
                                        </p:tav>
                                      </p:tavLst>
                                    </p:anim>
                                    <p:anim calcmode="lin" valueType="num">
                                      <p:cBhvr>
                                        <p:cTn id="125" dur="500" fill="hold"/>
                                        <p:tgtEl>
                                          <p:spTgt spid="227376"/>
                                        </p:tgtEl>
                                        <p:attrNameLst>
                                          <p:attrName>ppt_h</p:attrName>
                                        </p:attrNameLst>
                                      </p:cBhvr>
                                      <p:tavLst>
                                        <p:tav tm="0">
                                          <p:val>
                                            <p:strVal val="#ppt_h"/>
                                          </p:val>
                                        </p:tav>
                                        <p:tav tm="100000">
                                          <p:val>
                                            <p:strVal val="#ppt_h"/>
                                          </p:val>
                                        </p:tav>
                                      </p:tavLst>
                                    </p:anim>
                                  </p:childTnLst>
                                </p:cTn>
                              </p:par>
                            </p:childTnLst>
                          </p:cTn>
                        </p:par>
                        <p:par>
                          <p:cTn id="126" fill="hold">
                            <p:stCondLst>
                              <p:cond delay="5500"/>
                            </p:stCondLst>
                            <p:childTnLst>
                              <p:par>
                                <p:cTn id="127" presetID="1" presetClass="entr" presetSubtype="0" fill="hold" grpId="0" nodeType="afterEffect">
                                  <p:stCondLst>
                                    <p:cond delay="0"/>
                                  </p:stCondLst>
                                  <p:childTnLst>
                                    <p:set>
                                      <p:cBhvr>
                                        <p:cTn id="128" dur="1" fill="hold">
                                          <p:stCondLst>
                                            <p:cond delay="499"/>
                                          </p:stCondLst>
                                        </p:cTn>
                                        <p:tgtEl>
                                          <p:spTgt spid="227381"/>
                                        </p:tgtEl>
                                        <p:attrNameLst>
                                          <p:attrName>style.visibility</p:attrName>
                                        </p:attrNameLst>
                                      </p:cBhvr>
                                      <p:to>
                                        <p:strVal val="visible"/>
                                      </p:to>
                                    </p:set>
                                  </p:childTnLst>
                                </p:cTn>
                              </p:par>
                            </p:childTnLst>
                          </p:cTn>
                        </p:par>
                        <p:par>
                          <p:cTn id="129" fill="hold">
                            <p:stCondLst>
                              <p:cond delay="6000"/>
                            </p:stCondLst>
                            <p:childTnLst>
                              <p:par>
                                <p:cTn id="130" presetID="17" presetClass="entr" presetSubtype="4" fill="hold" grpId="0" nodeType="afterEffect">
                                  <p:stCondLst>
                                    <p:cond delay="0"/>
                                  </p:stCondLst>
                                  <p:childTnLst>
                                    <p:set>
                                      <p:cBhvr>
                                        <p:cTn id="131" dur="1" fill="hold">
                                          <p:stCondLst>
                                            <p:cond delay="0"/>
                                          </p:stCondLst>
                                        </p:cTn>
                                        <p:tgtEl>
                                          <p:spTgt spid="227375"/>
                                        </p:tgtEl>
                                        <p:attrNameLst>
                                          <p:attrName>style.visibility</p:attrName>
                                        </p:attrNameLst>
                                      </p:cBhvr>
                                      <p:to>
                                        <p:strVal val="visible"/>
                                      </p:to>
                                    </p:set>
                                    <p:anim calcmode="lin" valueType="num">
                                      <p:cBhvr>
                                        <p:cTn id="132" dur="500" fill="hold"/>
                                        <p:tgtEl>
                                          <p:spTgt spid="227375"/>
                                        </p:tgtEl>
                                        <p:attrNameLst>
                                          <p:attrName>ppt_x</p:attrName>
                                        </p:attrNameLst>
                                      </p:cBhvr>
                                      <p:tavLst>
                                        <p:tav tm="0">
                                          <p:val>
                                            <p:strVal val="#ppt_x"/>
                                          </p:val>
                                        </p:tav>
                                        <p:tav tm="100000">
                                          <p:val>
                                            <p:strVal val="#ppt_x"/>
                                          </p:val>
                                        </p:tav>
                                      </p:tavLst>
                                    </p:anim>
                                    <p:anim calcmode="lin" valueType="num">
                                      <p:cBhvr>
                                        <p:cTn id="133" dur="500" fill="hold"/>
                                        <p:tgtEl>
                                          <p:spTgt spid="227375"/>
                                        </p:tgtEl>
                                        <p:attrNameLst>
                                          <p:attrName>ppt_y</p:attrName>
                                        </p:attrNameLst>
                                      </p:cBhvr>
                                      <p:tavLst>
                                        <p:tav tm="0">
                                          <p:val>
                                            <p:strVal val="#ppt_y+#ppt_h/2"/>
                                          </p:val>
                                        </p:tav>
                                        <p:tav tm="100000">
                                          <p:val>
                                            <p:strVal val="#ppt_y"/>
                                          </p:val>
                                        </p:tav>
                                      </p:tavLst>
                                    </p:anim>
                                    <p:anim calcmode="lin" valueType="num">
                                      <p:cBhvr>
                                        <p:cTn id="134" dur="500" fill="hold"/>
                                        <p:tgtEl>
                                          <p:spTgt spid="227375"/>
                                        </p:tgtEl>
                                        <p:attrNameLst>
                                          <p:attrName>ppt_w</p:attrName>
                                        </p:attrNameLst>
                                      </p:cBhvr>
                                      <p:tavLst>
                                        <p:tav tm="0">
                                          <p:val>
                                            <p:strVal val="#ppt_w"/>
                                          </p:val>
                                        </p:tav>
                                        <p:tav tm="100000">
                                          <p:val>
                                            <p:strVal val="#ppt_w"/>
                                          </p:val>
                                        </p:tav>
                                      </p:tavLst>
                                    </p:anim>
                                    <p:anim calcmode="lin" valueType="num">
                                      <p:cBhvr>
                                        <p:cTn id="135" dur="500" fill="hold"/>
                                        <p:tgtEl>
                                          <p:spTgt spid="227375"/>
                                        </p:tgtEl>
                                        <p:attrNameLst>
                                          <p:attrName>ppt_h</p:attrName>
                                        </p:attrNameLst>
                                      </p:cBhvr>
                                      <p:tavLst>
                                        <p:tav tm="0">
                                          <p:val>
                                            <p:fltVal val="0"/>
                                          </p:val>
                                        </p:tav>
                                        <p:tav tm="100000">
                                          <p:val>
                                            <p:strVal val="#ppt_h"/>
                                          </p:val>
                                        </p:tav>
                                      </p:tavLst>
                                    </p:anim>
                                  </p:childTnLst>
                                </p:cTn>
                              </p:par>
                            </p:childTnLst>
                          </p:cTn>
                        </p:par>
                      </p:childTnLst>
                    </p:cTn>
                  </p:par>
                  <p:par>
                    <p:cTn id="136" fill="hold">
                      <p:stCondLst>
                        <p:cond delay="indefinite"/>
                      </p:stCondLst>
                      <p:childTnLst>
                        <p:par>
                          <p:cTn id="137" fill="hold">
                            <p:stCondLst>
                              <p:cond delay="0"/>
                            </p:stCondLst>
                            <p:childTnLst>
                              <p:par>
                                <p:cTn id="138" presetID="17" presetClass="entr" presetSubtype="4" fill="hold" grpId="0" nodeType="clickEffect">
                                  <p:stCondLst>
                                    <p:cond delay="0"/>
                                  </p:stCondLst>
                                  <p:childTnLst>
                                    <p:set>
                                      <p:cBhvr>
                                        <p:cTn id="139" dur="1" fill="hold">
                                          <p:stCondLst>
                                            <p:cond delay="0"/>
                                          </p:stCondLst>
                                        </p:cTn>
                                        <p:tgtEl>
                                          <p:spTgt spid="227380"/>
                                        </p:tgtEl>
                                        <p:attrNameLst>
                                          <p:attrName>style.visibility</p:attrName>
                                        </p:attrNameLst>
                                      </p:cBhvr>
                                      <p:to>
                                        <p:strVal val="visible"/>
                                      </p:to>
                                    </p:set>
                                    <p:anim calcmode="lin" valueType="num">
                                      <p:cBhvr>
                                        <p:cTn id="140" dur="500" fill="hold"/>
                                        <p:tgtEl>
                                          <p:spTgt spid="227380"/>
                                        </p:tgtEl>
                                        <p:attrNameLst>
                                          <p:attrName>ppt_x</p:attrName>
                                        </p:attrNameLst>
                                      </p:cBhvr>
                                      <p:tavLst>
                                        <p:tav tm="0">
                                          <p:val>
                                            <p:strVal val="#ppt_x"/>
                                          </p:val>
                                        </p:tav>
                                        <p:tav tm="100000">
                                          <p:val>
                                            <p:strVal val="#ppt_x"/>
                                          </p:val>
                                        </p:tav>
                                      </p:tavLst>
                                    </p:anim>
                                    <p:anim calcmode="lin" valueType="num">
                                      <p:cBhvr>
                                        <p:cTn id="141" dur="500" fill="hold"/>
                                        <p:tgtEl>
                                          <p:spTgt spid="227380"/>
                                        </p:tgtEl>
                                        <p:attrNameLst>
                                          <p:attrName>ppt_y</p:attrName>
                                        </p:attrNameLst>
                                      </p:cBhvr>
                                      <p:tavLst>
                                        <p:tav tm="0">
                                          <p:val>
                                            <p:strVal val="#ppt_y+#ppt_h/2"/>
                                          </p:val>
                                        </p:tav>
                                        <p:tav tm="100000">
                                          <p:val>
                                            <p:strVal val="#ppt_y"/>
                                          </p:val>
                                        </p:tav>
                                      </p:tavLst>
                                    </p:anim>
                                    <p:anim calcmode="lin" valueType="num">
                                      <p:cBhvr>
                                        <p:cTn id="142" dur="500" fill="hold"/>
                                        <p:tgtEl>
                                          <p:spTgt spid="227380"/>
                                        </p:tgtEl>
                                        <p:attrNameLst>
                                          <p:attrName>ppt_w</p:attrName>
                                        </p:attrNameLst>
                                      </p:cBhvr>
                                      <p:tavLst>
                                        <p:tav tm="0">
                                          <p:val>
                                            <p:strVal val="#ppt_w"/>
                                          </p:val>
                                        </p:tav>
                                        <p:tav tm="100000">
                                          <p:val>
                                            <p:strVal val="#ppt_w"/>
                                          </p:val>
                                        </p:tav>
                                      </p:tavLst>
                                    </p:anim>
                                    <p:anim calcmode="lin" valueType="num">
                                      <p:cBhvr>
                                        <p:cTn id="143" dur="500" fill="hold"/>
                                        <p:tgtEl>
                                          <p:spTgt spid="227380"/>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38"/>
                                            </p:cond>
                                          </p:stCondLst>
                                          <p:endCondLst>
                                            <p:cond evt="onStopAudio" delay="0">
                                              <p:tgtEl>
                                                <p:sldTgt/>
                                              </p:tgtEl>
                                            </p:cond>
                                          </p:endCondLst>
                                        </p:cTn>
                                        <p:tgtEl>
                                          <p:sndTgt r:embed="rId2" name="LASER.WAV" builtIn="1"/>
                                        </p:tgtEl>
                                      </p:cMediaNode>
                                    </p:audio>
                                  </p:subTnLst>
                                </p:cTn>
                              </p:par>
                            </p:childTnLst>
                          </p:cTn>
                        </p:par>
                        <p:par>
                          <p:cTn id="144" fill="hold">
                            <p:stCondLst>
                              <p:cond delay="500"/>
                            </p:stCondLst>
                            <p:childTnLst>
                              <p:par>
                                <p:cTn id="145" presetID="1" presetClass="entr" presetSubtype="0" fill="hold" grpId="0" nodeType="afterEffect">
                                  <p:stCondLst>
                                    <p:cond delay="0"/>
                                  </p:stCondLst>
                                  <p:childTnLst>
                                    <p:set>
                                      <p:cBhvr>
                                        <p:cTn id="146" dur="1" fill="hold">
                                          <p:stCondLst>
                                            <p:cond delay="499"/>
                                          </p:stCondLst>
                                        </p:cTn>
                                        <p:tgtEl>
                                          <p:spTgt spid="227378"/>
                                        </p:tgtEl>
                                        <p:attrNameLst>
                                          <p:attrName>style.visibility</p:attrName>
                                        </p:attrNameLst>
                                      </p:cBhvr>
                                      <p:to>
                                        <p:strVal val="visible"/>
                                      </p:to>
                                    </p:set>
                                  </p:childTnLst>
                                </p:cTn>
                              </p:par>
                            </p:childTnLst>
                          </p:cTn>
                        </p:par>
                        <p:par>
                          <p:cTn id="147" fill="hold">
                            <p:stCondLst>
                              <p:cond delay="1000"/>
                            </p:stCondLst>
                            <p:childTnLst>
                              <p:par>
                                <p:cTn id="148" presetID="1" presetClass="entr" presetSubtype="0" fill="hold" grpId="0" nodeType="afterEffect">
                                  <p:stCondLst>
                                    <p:cond delay="0"/>
                                  </p:stCondLst>
                                  <p:childTnLst>
                                    <p:set>
                                      <p:cBhvr>
                                        <p:cTn id="149" dur="1" fill="hold">
                                          <p:stCondLst>
                                            <p:cond delay="499"/>
                                          </p:stCondLst>
                                        </p:cTn>
                                        <p:tgtEl>
                                          <p:spTgt spid="227367"/>
                                        </p:tgtEl>
                                        <p:attrNameLst>
                                          <p:attrName>style.visibility</p:attrName>
                                        </p:attrNameLst>
                                      </p:cBhvr>
                                      <p:to>
                                        <p:strVal val="visible"/>
                                      </p:to>
                                    </p:set>
                                  </p:childTnLst>
                                </p:cTn>
                              </p:par>
                            </p:childTnLst>
                          </p:cTn>
                        </p:par>
                        <p:par>
                          <p:cTn id="150" fill="hold">
                            <p:stCondLst>
                              <p:cond delay="1500"/>
                            </p:stCondLst>
                            <p:childTnLst>
                              <p:par>
                                <p:cTn id="151" presetID="1" presetClass="entr" presetSubtype="0" fill="hold" grpId="0" nodeType="afterEffect">
                                  <p:stCondLst>
                                    <p:cond delay="0"/>
                                  </p:stCondLst>
                                  <p:childTnLst>
                                    <p:set>
                                      <p:cBhvr>
                                        <p:cTn id="152" dur="1" fill="hold">
                                          <p:stCondLst>
                                            <p:cond delay="499"/>
                                          </p:stCondLst>
                                        </p:cTn>
                                        <p:tgtEl>
                                          <p:spTgt spid="227368"/>
                                        </p:tgtEl>
                                        <p:attrNameLst>
                                          <p:attrName>style.visibility</p:attrName>
                                        </p:attrNameLst>
                                      </p:cBhvr>
                                      <p:to>
                                        <p:strVal val="visible"/>
                                      </p:to>
                                    </p:set>
                                  </p:childTnLst>
                                </p:cTn>
                              </p:par>
                            </p:childTnLst>
                          </p:cTn>
                        </p:par>
                        <p:par>
                          <p:cTn id="153" fill="hold">
                            <p:stCondLst>
                              <p:cond delay="2000"/>
                            </p:stCondLst>
                            <p:childTnLst>
                              <p:par>
                                <p:cTn id="154" presetID="1" presetClass="entr" presetSubtype="0" fill="hold" grpId="0" nodeType="afterEffect">
                                  <p:stCondLst>
                                    <p:cond delay="0"/>
                                  </p:stCondLst>
                                  <p:childTnLst>
                                    <p:set>
                                      <p:cBhvr>
                                        <p:cTn id="155" dur="1" fill="hold">
                                          <p:stCondLst>
                                            <p:cond delay="499"/>
                                          </p:stCondLst>
                                        </p:cTn>
                                        <p:tgtEl>
                                          <p:spTgt spid="227369"/>
                                        </p:tgtEl>
                                        <p:attrNameLst>
                                          <p:attrName>style.visibility</p:attrName>
                                        </p:attrNameLst>
                                      </p:cBhvr>
                                      <p:to>
                                        <p:strVal val="visible"/>
                                      </p:to>
                                    </p:set>
                                  </p:childTnLst>
                                </p:cTn>
                              </p:par>
                            </p:childTnLst>
                          </p:cTn>
                        </p:par>
                        <p:par>
                          <p:cTn id="156" fill="hold">
                            <p:stCondLst>
                              <p:cond delay="2500"/>
                            </p:stCondLst>
                            <p:childTnLst>
                              <p:par>
                                <p:cTn id="157" presetID="1" presetClass="entr" presetSubtype="0" fill="hold" grpId="0" nodeType="afterEffect">
                                  <p:stCondLst>
                                    <p:cond delay="0"/>
                                  </p:stCondLst>
                                  <p:childTnLst>
                                    <p:set>
                                      <p:cBhvr>
                                        <p:cTn id="158" dur="1" fill="hold">
                                          <p:stCondLst>
                                            <p:cond delay="499"/>
                                          </p:stCondLst>
                                        </p:cTn>
                                        <p:tgtEl>
                                          <p:spTgt spid="227370"/>
                                        </p:tgtEl>
                                        <p:attrNameLst>
                                          <p:attrName>style.visibility</p:attrName>
                                        </p:attrNameLst>
                                      </p:cBhvr>
                                      <p:to>
                                        <p:strVal val="visible"/>
                                      </p:to>
                                    </p:set>
                                  </p:childTnLst>
                                </p:cTn>
                              </p:par>
                            </p:childTnLst>
                          </p:cTn>
                        </p:par>
                        <p:par>
                          <p:cTn id="159" fill="hold">
                            <p:stCondLst>
                              <p:cond delay="3000"/>
                            </p:stCondLst>
                            <p:childTnLst>
                              <p:par>
                                <p:cTn id="160" presetID="1" presetClass="entr" presetSubtype="0" fill="hold" grpId="0" nodeType="afterEffect">
                                  <p:stCondLst>
                                    <p:cond delay="0"/>
                                  </p:stCondLst>
                                  <p:childTnLst>
                                    <p:set>
                                      <p:cBhvr>
                                        <p:cTn id="161" dur="1" fill="hold">
                                          <p:stCondLst>
                                            <p:cond delay="499"/>
                                          </p:stCondLst>
                                        </p:cTn>
                                        <p:tgtEl>
                                          <p:spTgt spid="227371"/>
                                        </p:tgtEl>
                                        <p:attrNameLst>
                                          <p:attrName>style.visibility</p:attrName>
                                        </p:attrNameLst>
                                      </p:cBhvr>
                                      <p:to>
                                        <p:strVal val="visible"/>
                                      </p:to>
                                    </p:set>
                                  </p:childTnLst>
                                </p:cTn>
                              </p:par>
                            </p:childTnLst>
                          </p:cTn>
                        </p:par>
                        <p:par>
                          <p:cTn id="162" fill="hold">
                            <p:stCondLst>
                              <p:cond delay="3500"/>
                            </p:stCondLst>
                            <p:childTnLst>
                              <p:par>
                                <p:cTn id="163" presetID="1" presetClass="entr" presetSubtype="0" fill="hold" grpId="0" nodeType="afterEffect">
                                  <p:stCondLst>
                                    <p:cond delay="0"/>
                                  </p:stCondLst>
                                  <p:childTnLst>
                                    <p:set>
                                      <p:cBhvr>
                                        <p:cTn id="164" dur="1" fill="hold">
                                          <p:stCondLst>
                                            <p:cond delay="499"/>
                                          </p:stCondLst>
                                        </p:cTn>
                                        <p:tgtEl>
                                          <p:spTgt spid="227372"/>
                                        </p:tgtEl>
                                        <p:attrNameLst>
                                          <p:attrName>style.visibility</p:attrName>
                                        </p:attrNameLst>
                                      </p:cBhvr>
                                      <p:to>
                                        <p:strVal val="visible"/>
                                      </p:to>
                                    </p:set>
                                  </p:childTnLst>
                                </p:cTn>
                              </p:par>
                            </p:childTnLst>
                          </p:cTn>
                        </p:par>
                        <p:par>
                          <p:cTn id="165" fill="hold">
                            <p:stCondLst>
                              <p:cond delay="4000"/>
                            </p:stCondLst>
                            <p:childTnLst>
                              <p:par>
                                <p:cTn id="166" presetID="1" presetClass="entr" presetSubtype="0" fill="hold" grpId="0" nodeType="afterEffect">
                                  <p:stCondLst>
                                    <p:cond delay="0"/>
                                  </p:stCondLst>
                                  <p:childTnLst>
                                    <p:set>
                                      <p:cBhvr>
                                        <p:cTn id="167" dur="1" fill="hold">
                                          <p:stCondLst>
                                            <p:cond delay="499"/>
                                          </p:stCondLst>
                                        </p:cTn>
                                        <p:tgtEl>
                                          <p:spTgt spid="2273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46" grpId="0" animBg="1" autoUpdateAnimBg="0"/>
      <p:bldP spid="227347" grpId="0" animBg="1" autoUpdateAnimBg="0"/>
      <p:bldP spid="227348" grpId="0" animBg="1" autoUpdateAnimBg="0"/>
      <p:bldP spid="227349" grpId="0" animBg="1" autoUpdateAnimBg="0"/>
      <p:bldP spid="227350" grpId="0" animBg="1" autoUpdateAnimBg="0"/>
      <p:bldP spid="227351" grpId="0" animBg="1" autoUpdateAnimBg="0"/>
      <p:bldP spid="227352" grpId="0" animBg="1" autoUpdateAnimBg="0"/>
      <p:bldP spid="227353" grpId="0" animBg="1" autoUpdateAnimBg="0"/>
      <p:bldP spid="227354" grpId="0" animBg="1" autoUpdateAnimBg="0"/>
      <p:bldP spid="227355" grpId="0" animBg="1" autoUpdateAnimBg="0"/>
      <p:bldP spid="227356" grpId="0" animBg="1" autoUpdateAnimBg="0"/>
      <p:bldP spid="227357" grpId="0" animBg="1" autoUpdateAnimBg="0"/>
      <p:bldP spid="227358" grpId="0" animBg="1" autoUpdateAnimBg="0"/>
      <p:bldP spid="227359" grpId="0" animBg="1" autoUpdateAnimBg="0"/>
      <p:bldP spid="227360" grpId="0" autoUpdateAnimBg="0"/>
      <p:bldP spid="227361" grpId="0" autoUpdateAnimBg="0"/>
      <p:bldP spid="227362" grpId="0" autoUpdateAnimBg="0"/>
      <p:bldP spid="227363" grpId="0" autoUpdateAnimBg="0"/>
      <p:bldP spid="227364" grpId="0" autoUpdateAnimBg="0"/>
      <p:bldP spid="227365" grpId="0" autoUpdateAnimBg="0"/>
      <p:bldP spid="227366" grpId="0" autoUpdateAnimBg="0"/>
      <p:bldP spid="227367" grpId="0" autoUpdateAnimBg="0"/>
      <p:bldP spid="227368" grpId="0" autoUpdateAnimBg="0"/>
      <p:bldP spid="227369" grpId="0" autoUpdateAnimBg="0"/>
      <p:bldP spid="227370" grpId="0" autoUpdateAnimBg="0"/>
      <p:bldP spid="227371" grpId="0" autoUpdateAnimBg="0"/>
      <p:bldP spid="227372" grpId="0" autoUpdateAnimBg="0"/>
      <p:bldP spid="227373" grpId="0" autoUpdateAnimBg="0"/>
      <p:bldP spid="227374" grpId="0" animBg="1"/>
      <p:bldP spid="227375" grpId="0" animBg="1"/>
      <p:bldP spid="227376" grpId="0" animBg="1"/>
      <p:bldP spid="227377" grpId="0" autoUpdateAnimBg="0"/>
      <p:bldP spid="227378" grpId="0" autoUpdateAnimBg="0"/>
      <p:bldP spid="227379" grpId="0" animBg="1"/>
      <p:bldP spid="227380" grpId="0" animBg="1"/>
      <p:bldP spid="227381"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285720" y="205860"/>
            <a:ext cx="8640000" cy="1080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MX" sz="4400" b="1" dirty="0" smtClean="0">
                <a:solidFill>
                  <a:schemeClr val="accent5"/>
                </a:solidFill>
                <a:effectLst>
                  <a:outerShdw blurRad="38100" dist="38100" dir="2700000" algn="tl">
                    <a:srgbClr val="000000">
                      <a:alpha val="43137"/>
                    </a:srgbClr>
                  </a:outerShdw>
                </a:effectLst>
                <a:latin typeface="Maiandra GD" pitchFamily="34" charset="0"/>
                <a:ea typeface="+mj-ea"/>
                <a:cs typeface="+mj-cs"/>
              </a:rPr>
              <a:t>Capa de Aplicación</a:t>
            </a: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214422"/>
            <a:ext cx="8640000" cy="5357850"/>
          </a:xfrm>
          <a:prstGeom prst="rect">
            <a:avLst/>
          </a:prstGeom>
        </p:spPr>
        <p:txBody>
          <a:bodyPr/>
          <a:lstStyle/>
          <a:p>
            <a:pPr marL="274320" marR="0" lvl="0" indent="-274320" algn="just" defTabSz="914400" rtl="0" eaLnBrk="1" fontAlgn="auto" latinLnBrk="0" hangingPunct="1">
              <a:lnSpc>
                <a:spcPct val="150000"/>
              </a:lnSpc>
              <a:spcBef>
                <a:spcPts val="580"/>
              </a:spcBef>
              <a:spcAft>
                <a:spcPts val="0"/>
              </a:spcAft>
              <a:buClr>
                <a:schemeClr val="accent1"/>
              </a:buClr>
              <a:buSzPct val="85000"/>
              <a:buFont typeface="Wingdings 2"/>
              <a:buChar char=""/>
              <a:tabLst/>
              <a:defRPr/>
            </a:pPr>
            <a:r>
              <a:rPr lang="es-MX" sz="2000" dirty="0" smtClean="0">
                <a:latin typeface="Maiandra GD" pitchFamily="34" charset="0"/>
              </a:rPr>
              <a:t>Permite la </a:t>
            </a:r>
            <a:r>
              <a:rPr lang="es-MX" sz="2000" b="1" dirty="0" smtClean="0">
                <a:latin typeface="Maiandra GD" pitchFamily="34" charset="0"/>
              </a:rPr>
              <a:t>interacción con el usuario final</a:t>
            </a:r>
            <a:r>
              <a:rPr lang="es-MX" sz="2000" dirty="0" smtClean="0">
                <a:latin typeface="Maiandra GD" pitchFamily="34" charset="0"/>
              </a:rPr>
              <a:t>, proporcionando una interfaz de usuario formada por una amplia variedad de servicios y aplicaciones de red.</a:t>
            </a:r>
          </a:p>
          <a:p>
            <a:pPr marL="274320" marR="0" lvl="0" indent="-274320" algn="just" defTabSz="914400" rtl="0" eaLnBrk="1" fontAlgn="auto" latinLnBrk="0" hangingPunct="1">
              <a:lnSpc>
                <a:spcPct val="150000"/>
              </a:lnSpc>
              <a:spcBef>
                <a:spcPts val="580"/>
              </a:spcBef>
              <a:spcAft>
                <a:spcPts val="0"/>
              </a:spcAft>
              <a:buClr>
                <a:schemeClr val="accent1"/>
              </a:buClr>
              <a:buSzPct val="85000"/>
              <a:buFont typeface="Wingdings 2"/>
              <a:buChar char=""/>
              <a:tabLst/>
              <a:defRPr/>
            </a:pPr>
            <a:r>
              <a:rPr kumimoji="0" lang="es-MX" sz="2000" b="0" i="0" u="none" strike="noStrike" kern="1200" cap="none" spc="0" normalizeH="0" baseline="0" noProof="0" dirty="0" smtClean="0">
                <a:ln>
                  <a:noFill/>
                </a:ln>
                <a:solidFill>
                  <a:schemeClr val="tx1"/>
                </a:solidFill>
                <a:effectLst/>
                <a:uLnTx/>
                <a:uFillTx/>
                <a:latin typeface="Maiandra GD" pitchFamily="34" charset="0"/>
              </a:rPr>
              <a:t>Aplicaciones</a:t>
            </a:r>
            <a:r>
              <a:rPr kumimoji="0" lang="es-MX" sz="2000" b="0" i="0" u="none" strike="noStrike" kern="1200" cap="none" spc="0" normalizeH="0" noProof="0" dirty="0" smtClean="0">
                <a:ln>
                  <a:noFill/>
                </a:ln>
                <a:solidFill>
                  <a:schemeClr val="tx1"/>
                </a:solidFill>
                <a:effectLst/>
                <a:uLnTx/>
                <a:uFillTx/>
                <a:latin typeface="Maiandra GD" pitchFamily="34" charset="0"/>
              </a:rPr>
              <a:t> las cuales tienen asociadas un protocolo:</a:t>
            </a:r>
            <a:endParaRPr kumimoji="0" lang="es-MX" sz="2000" b="0" i="0" u="none" strike="noStrike" kern="1200" cap="none" spc="0" normalizeH="0" baseline="0" noProof="0" dirty="0" smtClean="0">
              <a:ln>
                <a:noFill/>
              </a:ln>
              <a:solidFill>
                <a:schemeClr val="tx1"/>
              </a:solidFill>
              <a:effectLst/>
              <a:uLnTx/>
              <a:uFillTx/>
              <a:latin typeface="Maiandra GD" pitchFamily="34" charset="0"/>
            </a:endParaRPr>
          </a:p>
          <a:p>
            <a:pPr marL="731520" lvl="1" indent="-274320" algn="just">
              <a:lnSpc>
                <a:spcPct val="150000"/>
              </a:lnSpc>
              <a:spcBef>
                <a:spcPts val="580"/>
              </a:spcBef>
              <a:buClr>
                <a:schemeClr val="accent1"/>
              </a:buClr>
              <a:buSzPct val="85000"/>
              <a:buFont typeface="Wingdings 2"/>
              <a:buChar char=""/>
              <a:defRPr/>
            </a:pPr>
            <a:r>
              <a:rPr lang="es-MX" sz="2000" dirty="0" smtClean="0">
                <a:latin typeface="Maiandra GD" pitchFamily="34" charset="0"/>
              </a:rPr>
              <a:t>Transferencia de archivos (FTP)</a:t>
            </a:r>
          </a:p>
          <a:p>
            <a:pPr marL="731520" lvl="1" indent="-274320" algn="just">
              <a:lnSpc>
                <a:spcPct val="150000"/>
              </a:lnSpc>
              <a:spcBef>
                <a:spcPts val="580"/>
              </a:spcBef>
              <a:buClr>
                <a:schemeClr val="accent1"/>
              </a:buClr>
              <a:buSzPct val="85000"/>
              <a:buFont typeface="Wingdings 2"/>
              <a:buChar char=""/>
              <a:defRPr/>
            </a:pPr>
            <a:r>
              <a:rPr kumimoji="0" lang="es-MX" sz="2000" b="0" i="0" u="none" strike="noStrike" kern="1200" cap="none" spc="0" normalizeH="0" baseline="0" noProof="0" dirty="0" smtClean="0">
                <a:ln>
                  <a:noFill/>
                </a:ln>
                <a:solidFill>
                  <a:schemeClr val="tx1"/>
                </a:solidFill>
                <a:effectLst/>
                <a:uLnTx/>
                <a:uFillTx/>
                <a:latin typeface="Maiandra GD" pitchFamily="34" charset="0"/>
              </a:rPr>
              <a:t>Correo electrónico (POP3)</a:t>
            </a:r>
          </a:p>
          <a:p>
            <a:pPr marL="731520" lvl="1" indent="-274320" algn="just">
              <a:lnSpc>
                <a:spcPct val="150000"/>
              </a:lnSpc>
              <a:spcBef>
                <a:spcPts val="580"/>
              </a:spcBef>
              <a:buClr>
                <a:schemeClr val="accent1"/>
              </a:buClr>
              <a:buSzPct val="85000"/>
              <a:buFont typeface="Wingdings 2"/>
              <a:buChar char=""/>
              <a:defRPr/>
            </a:pPr>
            <a:r>
              <a:rPr lang="es-MX" sz="2000" dirty="0" smtClean="0">
                <a:latin typeface="Maiandra GD" pitchFamily="34" charset="0"/>
              </a:rPr>
              <a:t>Terminal Virtual (Telnet)</a:t>
            </a:r>
          </a:p>
          <a:p>
            <a:pPr marL="731520" lvl="1" indent="-274320" algn="just">
              <a:lnSpc>
                <a:spcPct val="150000"/>
              </a:lnSpc>
              <a:spcBef>
                <a:spcPts val="580"/>
              </a:spcBef>
              <a:buClr>
                <a:schemeClr val="accent1"/>
              </a:buClr>
              <a:buSzPct val="85000"/>
              <a:buFont typeface="Wingdings 2"/>
              <a:buChar char=""/>
              <a:defRPr/>
            </a:pPr>
            <a:r>
              <a:rPr kumimoji="0" lang="es-MX" sz="2000" b="0" i="0" u="none" strike="noStrike" kern="1200" cap="none" spc="0" normalizeH="0" baseline="0" noProof="0" dirty="0" smtClean="0">
                <a:ln>
                  <a:noFill/>
                </a:ln>
                <a:solidFill>
                  <a:schemeClr val="tx1"/>
                </a:solidFill>
                <a:effectLst/>
                <a:uLnTx/>
                <a:uFillTx/>
                <a:latin typeface="Maiandra GD" pitchFamily="34" charset="0"/>
              </a:rPr>
              <a:t>Acceso</a:t>
            </a:r>
            <a:r>
              <a:rPr kumimoji="0" lang="es-MX" sz="2000" b="0" i="0" u="none" strike="noStrike" kern="1200" cap="none" spc="0" normalizeH="0" noProof="0" dirty="0" smtClean="0">
                <a:ln>
                  <a:noFill/>
                </a:ln>
                <a:solidFill>
                  <a:schemeClr val="tx1"/>
                </a:solidFill>
                <a:effectLst/>
                <a:uLnTx/>
                <a:uFillTx/>
                <a:latin typeface="Maiandra GD" pitchFamily="34" charset="0"/>
              </a:rPr>
              <a:t> a Internet (HTTP)</a:t>
            </a:r>
          </a:p>
          <a:p>
            <a:pPr marL="731520" lvl="1" indent="-274320" algn="just">
              <a:lnSpc>
                <a:spcPct val="150000"/>
              </a:lnSpc>
              <a:spcBef>
                <a:spcPts val="580"/>
              </a:spcBef>
              <a:buClr>
                <a:schemeClr val="accent1"/>
              </a:buClr>
              <a:buSzPct val="85000"/>
              <a:buFont typeface="Wingdings 2"/>
              <a:buChar char=""/>
              <a:defRPr/>
            </a:pPr>
            <a:r>
              <a:rPr lang="es-MX" sz="2000" dirty="0" smtClean="0">
                <a:latin typeface="Maiandra GD" pitchFamily="34" charset="0"/>
              </a:rPr>
              <a:t>Traducción de nombres a direcciones IP (DNS)</a:t>
            </a:r>
          </a:p>
        </p:txBody>
      </p:sp>
      <p:pic>
        <p:nvPicPr>
          <p:cNvPr id="4" name="Picture 8" descr="telnet"/>
          <p:cNvPicPr>
            <a:picLocks noChangeAspect="1" noChangeArrowheads="1"/>
          </p:cNvPicPr>
          <p:nvPr/>
        </p:nvPicPr>
        <p:blipFill>
          <a:blip r:embed="rId3"/>
          <a:srcRect/>
          <a:stretch>
            <a:fillRect/>
          </a:stretch>
        </p:blipFill>
        <p:spPr bwMode="auto">
          <a:xfrm>
            <a:off x="4929190" y="4000504"/>
            <a:ext cx="1214446" cy="1053965"/>
          </a:xfrm>
          <a:prstGeom prst="rect">
            <a:avLst/>
          </a:prstGeom>
          <a:noFill/>
        </p:spPr>
      </p:pic>
      <p:pic>
        <p:nvPicPr>
          <p:cNvPr id="5" name="Picture 7" descr="MCj01961300000[1]"/>
          <p:cNvPicPr>
            <a:picLocks noChangeAspect="1" noChangeArrowheads="1"/>
          </p:cNvPicPr>
          <p:nvPr/>
        </p:nvPicPr>
        <p:blipFill>
          <a:blip r:embed="rId4"/>
          <a:srcRect/>
          <a:stretch>
            <a:fillRect/>
          </a:stretch>
        </p:blipFill>
        <p:spPr bwMode="auto">
          <a:xfrm>
            <a:off x="7929586" y="357166"/>
            <a:ext cx="672805" cy="642942"/>
          </a:xfrm>
          <a:prstGeom prst="rect">
            <a:avLst/>
          </a:prstGeom>
          <a:noFill/>
        </p:spPr>
      </p:pic>
      <p:pic>
        <p:nvPicPr>
          <p:cNvPr id="1026" name="Picture 2"/>
          <p:cNvPicPr>
            <a:picLocks noChangeAspect="1" noChangeArrowheads="1"/>
          </p:cNvPicPr>
          <p:nvPr/>
        </p:nvPicPr>
        <p:blipFill>
          <a:blip r:embed="rId5"/>
          <a:srcRect/>
          <a:stretch>
            <a:fillRect/>
          </a:stretch>
        </p:blipFill>
        <p:spPr bwMode="auto">
          <a:xfrm>
            <a:off x="6858016" y="2571744"/>
            <a:ext cx="1680787" cy="1394911"/>
          </a:xfrm>
          <a:prstGeom prst="rect">
            <a:avLst/>
          </a:prstGeom>
          <a:noFill/>
          <a:ln w="9525">
            <a:noFill/>
            <a:miter lim="800000"/>
            <a:headEnd/>
            <a:tailEnd/>
          </a:ln>
          <a:effectLst/>
        </p:spPr>
      </p:pic>
      <p:pic>
        <p:nvPicPr>
          <p:cNvPr id="1027" name="Picture 3"/>
          <p:cNvPicPr>
            <a:picLocks noChangeAspect="1" noChangeArrowheads="1"/>
          </p:cNvPicPr>
          <p:nvPr/>
        </p:nvPicPr>
        <p:blipFill>
          <a:blip r:embed="rId6"/>
          <a:srcRect/>
          <a:stretch>
            <a:fillRect/>
          </a:stretch>
        </p:blipFill>
        <p:spPr bwMode="auto">
          <a:xfrm>
            <a:off x="6500826" y="5429264"/>
            <a:ext cx="2357454" cy="120613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285720" y="205860"/>
            <a:ext cx="8640000" cy="1080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MX" sz="4400" b="1" dirty="0" smtClean="0">
                <a:solidFill>
                  <a:schemeClr val="accent5"/>
                </a:solidFill>
                <a:effectLst>
                  <a:outerShdw blurRad="38100" dist="38100" dir="2700000" algn="tl">
                    <a:srgbClr val="000000">
                      <a:alpha val="43137"/>
                    </a:srgbClr>
                  </a:outerShdw>
                </a:effectLst>
                <a:latin typeface="Maiandra GD" pitchFamily="34" charset="0"/>
                <a:ea typeface="+mj-ea"/>
                <a:cs typeface="+mj-cs"/>
              </a:rPr>
              <a:t>Capa de Presentación</a:t>
            </a: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285860"/>
            <a:ext cx="8640000" cy="5286412"/>
          </a:xfrm>
          <a:prstGeom prst="rect">
            <a:avLst/>
          </a:prstGeom>
        </p:spPr>
        <p:txBody>
          <a:bodyPr/>
          <a:lstStyle/>
          <a:p>
            <a:pPr algn="just">
              <a:lnSpc>
                <a:spcPct val="150000"/>
              </a:lnSpc>
              <a:buClr>
                <a:schemeClr val="accent1"/>
              </a:buClr>
              <a:buSzPct val="150000"/>
              <a:buFont typeface="Arial" pitchFamily="34" charset="0"/>
              <a:buChar char="•"/>
            </a:pPr>
            <a:r>
              <a:rPr lang="es-MX" sz="2000" dirty="0" smtClean="0">
                <a:latin typeface="Maiandra GD" pitchFamily="34" charset="0"/>
              </a:rPr>
              <a:t> Tiene la misión de </a:t>
            </a:r>
            <a:r>
              <a:rPr lang="es-MX" sz="2000" b="1" dirty="0" smtClean="0">
                <a:latin typeface="Maiandra GD" pitchFamily="34" charset="0"/>
              </a:rPr>
              <a:t>presentar los datos</a:t>
            </a:r>
            <a:r>
              <a:rPr lang="es-MX" sz="2000" dirty="0" smtClean="0">
                <a:latin typeface="Maiandra GD" pitchFamily="34" charset="0"/>
              </a:rPr>
              <a:t> en una forma que el dispositivo receptor pueda comprender.</a:t>
            </a:r>
          </a:p>
          <a:p>
            <a:pPr algn="just">
              <a:lnSpc>
                <a:spcPct val="150000"/>
              </a:lnSpc>
              <a:buClr>
                <a:schemeClr val="accent1"/>
              </a:buClr>
              <a:buSzPct val="150000"/>
              <a:buFont typeface="Arial" pitchFamily="34" charset="0"/>
              <a:buChar char="•"/>
            </a:pPr>
            <a:r>
              <a:rPr lang="es-MX" sz="2000" dirty="0" smtClean="0">
                <a:latin typeface="Maiandra GD" pitchFamily="34" charset="0"/>
              </a:rPr>
              <a:t> Actúa como traductor de los dispositivos que necesitan comunicarse dentro de una red.</a:t>
            </a:r>
          </a:p>
          <a:p>
            <a:pPr algn="just">
              <a:lnSpc>
                <a:spcPct val="150000"/>
              </a:lnSpc>
              <a:buClr>
                <a:schemeClr val="accent1"/>
              </a:buClr>
              <a:buSzPct val="150000"/>
              <a:buFont typeface="Arial" pitchFamily="34" charset="0"/>
              <a:buChar char="•"/>
            </a:pPr>
            <a:r>
              <a:rPr lang="es-MX" sz="2000" dirty="0" smtClean="0">
                <a:latin typeface="Maiandra GD" pitchFamily="34" charset="0"/>
              </a:rPr>
              <a:t> Funciones principales:</a:t>
            </a:r>
          </a:p>
          <a:p>
            <a:pPr lvl="1" algn="just">
              <a:lnSpc>
                <a:spcPct val="150000"/>
              </a:lnSpc>
              <a:buClr>
                <a:schemeClr val="accent1"/>
              </a:buClr>
              <a:buFont typeface="Wingdings" pitchFamily="2" charset="2"/>
              <a:buChar char="ü"/>
            </a:pPr>
            <a:r>
              <a:rPr lang="es-MX" sz="2000" dirty="0" smtClean="0">
                <a:latin typeface="Maiandra GD" pitchFamily="34" charset="0"/>
              </a:rPr>
              <a:t>Formateo de datos (presentación)</a:t>
            </a:r>
          </a:p>
          <a:p>
            <a:pPr lvl="1" algn="just">
              <a:lnSpc>
                <a:spcPct val="150000"/>
              </a:lnSpc>
              <a:buClr>
                <a:schemeClr val="accent1"/>
              </a:buClr>
              <a:buFont typeface="Wingdings" pitchFamily="2" charset="2"/>
              <a:buChar char="ü"/>
            </a:pPr>
            <a:r>
              <a:rPr lang="es-MX" sz="2000" dirty="0" smtClean="0">
                <a:latin typeface="Maiandra GD" pitchFamily="34" charset="0"/>
              </a:rPr>
              <a:t>Cifrado de datos</a:t>
            </a:r>
          </a:p>
          <a:p>
            <a:pPr lvl="1" algn="just">
              <a:lnSpc>
                <a:spcPct val="150000"/>
              </a:lnSpc>
              <a:buClr>
                <a:schemeClr val="accent1"/>
              </a:buClr>
              <a:buFont typeface="Wingdings" pitchFamily="2" charset="2"/>
              <a:buChar char="ü"/>
            </a:pPr>
            <a:r>
              <a:rPr lang="es-MX" sz="2000" dirty="0" smtClean="0">
                <a:latin typeface="Maiandra GD" pitchFamily="34" charset="0"/>
              </a:rPr>
              <a:t>Comprensión de datos</a:t>
            </a:r>
            <a:endParaRPr lang="es-ES" sz="2000" dirty="0">
              <a:latin typeface="Maiandra GD" pitchFamily="34" charset="0"/>
            </a:endParaRPr>
          </a:p>
        </p:txBody>
      </p:sp>
      <p:pic>
        <p:nvPicPr>
          <p:cNvPr id="4" name="Picture 8" descr="encrypt"/>
          <p:cNvPicPr>
            <a:picLocks noChangeAspect="1" noChangeArrowheads="1" noCrop="1"/>
          </p:cNvPicPr>
          <p:nvPr/>
        </p:nvPicPr>
        <p:blipFill>
          <a:blip r:embed="rId2"/>
          <a:srcRect/>
          <a:stretch>
            <a:fillRect/>
          </a:stretch>
        </p:blipFill>
        <p:spPr bwMode="auto">
          <a:xfrm>
            <a:off x="5715008" y="3500438"/>
            <a:ext cx="2606663" cy="921654"/>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285720" y="205860"/>
            <a:ext cx="8640000" cy="1080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MX" sz="4400" b="1" dirty="0" smtClean="0">
                <a:solidFill>
                  <a:schemeClr val="accent5"/>
                </a:solidFill>
                <a:effectLst>
                  <a:outerShdw blurRad="38100" dist="38100" dir="2700000" algn="tl">
                    <a:srgbClr val="000000">
                      <a:alpha val="43137"/>
                    </a:srgbClr>
                  </a:outerShdw>
                </a:effectLst>
                <a:latin typeface="Maiandra GD" pitchFamily="34" charset="0"/>
                <a:ea typeface="+mj-ea"/>
                <a:cs typeface="+mj-cs"/>
              </a:rPr>
              <a:t>Capa de Sesión</a:t>
            </a: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285860"/>
            <a:ext cx="8640000" cy="5286412"/>
          </a:xfrm>
          <a:prstGeom prst="rect">
            <a:avLst/>
          </a:prstGeom>
        </p:spPr>
        <p:txBody>
          <a:bodyPr/>
          <a:lstStyle/>
          <a:p>
            <a:pPr algn="just">
              <a:lnSpc>
                <a:spcPct val="150000"/>
              </a:lnSpc>
              <a:buClr>
                <a:schemeClr val="accent1"/>
              </a:buClr>
              <a:buSzPct val="150000"/>
              <a:buFont typeface="Arial" pitchFamily="34" charset="0"/>
              <a:buChar char="•"/>
            </a:pPr>
            <a:r>
              <a:rPr lang="es-MX" sz="2000" dirty="0" smtClean="0">
                <a:latin typeface="Maiandra GD" pitchFamily="34" charset="0"/>
              </a:rPr>
              <a:t> Establece, administra y termina sesiones entre aplicaciones.</a:t>
            </a:r>
          </a:p>
          <a:p>
            <a:pPr lvl="1" algn="just">
              <a:lnSpc>
                <a:spcPct val="150000"/>
              </a:lnSpc>
              <a:buClr>
                <a:schemeClr val="accent1"/>
              </a:buClr>
              <a:buSzPct val="130000"/>
              <a:buFont typeface="Arial" pitchFamily="34" charset="0"/>
              <a:buChar char="•"/>
            </a:pPr>
            <a:r>
              <a:rPr lang="es-MX" sz="2000" dirty="0" smtClean="0">
                <a:latin typeface="Maiandra GD" pitchFamily="34" charset="0"/>
              </a:rPr>
              <a:t> Esto incluye:</a:t>
            </a:r>
          </a:p>
          <a:p>
            <a:pPr lvl="1" algn="just">
              <a:lnSpc>
                <a:spcPct val="150000"/>
              </a:lnSpc>
            </a:pPr>
            <a:r>
              <a:rPr lang="es-MX" sz="2000" b="1" dirty="0" smtClean="0">
                <a:latin typeface="Maiandra GD" pitchFamily="34" charset="0"/>
              </a:rPr>
              <a:t>Inicio</a:t>
            </a:r>
            <a:r>
              <a:rPr lang="es-MX" sz="2000" dirty="0" smtClean="0">
                <a:latin typeface="Maiandra GD" pitchFamily="34" charset="0"/>
              </a:rPr>
              <a:t>, </a:t>
            </a:r>
            <a:r>
              <a:rPr lang="es-MX" sz="2000" b="1" dirty="0" smtClean="0">
                <a:latin typeface="Maiandra GD" pitchFamily="34" charset="0"/>
              </a:rPr>
              <a:t>terminación</a:t>
            </a:r>
            <a:r>
              <a:rPr lang="es-MX" sz="2000" dirty="0" smtClean="0">
                <a:latin typeface="Maiandra GD" pitchFamily="34" charset="0"/>
              </a:rPr>
              <a:t> y </a:t>
            </a:r>
            <a:r>
              <a:rPr lang="es-MX" sz="2000" b="1" dirty="0" smtClean="0">
                <a:latin typeface="Maiandra GD" pitchFamily="34" charset="0"/>
              </a:rPr>
              <a:t>sincronización</a:t>
            </a:r>
            <a:r>
              <a:rPr lang="es-MX" sz="2000" dirty="0" smtClean="0">
                <a:latin typeface="Maiandra GD" pitchFamily="34" charset="0"/>
              </a:rPr>
              <a:t> de dos equipos que están manteniendo una “sesión”.</a:t>
            </a:r>
          </a:p>
          <a:p>
            <a:pPr lvl="1" algn="just">
              <a:lnSpc>
                <a:spcPct val="150000"/>
              </a:lnSpc>
            </a:pPr>
            <a:endParaRPr lang="es-MX" sz="2000" dirty="0" smtClean="0">
              <a:latin typeface="Maiandra GD" pitchFamily="34" charset="0"/>
            </a:endParaRPr>
          </a:p>
          <a:p>
            <a:pPr algn="just">
              <a:lnSpc>
                <a:spcPct val="150000"/>
              </a:lnSpc>
              <a:buClr>
                <a:schemeClr val="accent1"/>
              </a:buClr>
              <a:buSzPct val="150000"/>
              <a:buFont typeface="Arial" pitchFamily="34" charset="0"/>
              <a:buChar char="•"/>
            </a:pPr>
            <a:r>
              <a:rPr lang="es-MX" sz="2000" dirty="0" smtClean="0">
                <a:latin typeface="Maiandra GD" pitchFamily="34" charset="0"/>
              </a:rPr>
              <a:t> Las comunicaciones de datos se transportan a través de redes conmutadas por paquetes.</a:t>
            </a:r>
            <a:endParaRPr lang="es-MX" sz="2000" dirty="0">
              <a:latin typeface="Maiandra GD" pitchFamily="34" charset="0"/>
            </a:endParaRPr>
          </a:p>
        </p:txBody>
      </p:sp>
      <p:pic>
        <p:nvPicPr>
          <p:cNvPr id="5" name="Picture 6" descr="sesion"/>
          <p:cNvPicPr>
            <a:picLocks noChangeAspect="1" noChangeArrowheads="1"/>
          </p:cNvPicPr>
          <p:nvPr/>
        </p:nvPicPr>
        <p:blipFill>
          <a:blip r:embed="rId2" cstate="print"/>
          <a:srcRect/>
          <a:stretch>
            <a:fillRect/>
          </a:stretch>
        </p:blipFill>
        <p:spPr bwMode="auto">
          <a:xfrm>
            <a:off x="6715140" y="4643446"/>
            <a:ext cx="1792287" cy="1706562"/>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285720" y="205860"/>
            <a:ext cx="8640000" cy="1080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MX" sz="4400" b="1" dirty="0" smtClean="0">
                <a:solidFill>
                  <a:schemeClr val="accent5"/>
                </a:solidFill>
                <a:effectLst>
                  <a:outerShdw blurRad="38100" dist="38100" dir="2700000" algn="tl">
                    <a:srgbClr val="000000">
                      <a:alpha val="43137"/>
                    </a:srgbClr>
                  </a:outerShdw>
                </a:effectLst>
                <a:latin typeface="Maiandra GD" pitchFamily="34" charset="0"/>
                <a:ea typeface="+mj-ea"/>
                <a:cs typeface="+mj-cs"/>
              </a:rPr>
              <a:t>Capa de Transporte</a:t>
            </a: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142984"/>
            <a:ext cx="8640000" cy="5286412"/>
          </a:xfrm>
          <a:prstGeom prst="rect">
            <a:avLst/>
          </a:prstGeom>
        </p:spPr>
        <p:txBody>
          <a:bodyPr/>
          <a:lstStyle/>
          <a:p>
            <a:pPr algn="just">
              <a:lnSpc>
                <a:spcPct val="150000"/>
              </a:lnSpc>
              <a:buClr>
                <a:schemeClr val="accent1"/>
              </a:buClr>
              <a:buSzPct val="150000"/>
              <a:buFont typeface="Arial" pitchFamily="34" charset="0"/>
              <a:buChar char="•"/>
            </a:pPr>
            <a:r>
              <a:rPr lang="es-CO" sz="2000" dirty="0" smtClean="0">
                <a:latin typeface="Maiandra GD" pitchFamily="34" charset="0"/>
              </a:rPr>
              <a:t> Asegura la entrega de los datos entre procesos que han establecido una sesión y que se ejecutan en diferentes nodos.</a:t>
            </a:r>
          </a:p>
          <a:p>
            <a:pPr algn="just">
              <a:lnSpc>
                <a:spcPct val="150000"/>
              </a:lnSpc>
              <a:buClr>
                <a:schemeClr val="accent1"/>
              </a:buClr>
              <a:buSzPct val="150000"/>
              <a:buFont typeface="Arial" pitchFamily="34" charset="0"/>
              <a:buChar char="•"/>
            </a:pPr>
            <a:r>
              <a:rPr lang="es-CO" sz="2000" dirty="0" smtClean="0">
                <a:latin typeface="Maiandra GD" pitchFamily="34" charset="0"/>
              </a:rPr>
              <a:t> </a:t>
            </a:r>
            <a:r>
              <a:rPr lang="es-CO" sz="2000" b="1" dirty="0" smtClean="0">
                <a:latin typeface="Maiandra GD" pitchFamily="34" charset="0"/>
              </a:rPr>
              <a:t>Segmenta</a:t>
            </a:r>
            <a:r>
              <a:rPr lang="es-CO" sz="2000" dirty="0" smtClean="0">
                <a:latin typeface="Maiandra GD" pitchFamily="34" charset="0"/>
              </a:rPr>
              <a:t> bloques grandes de datos antes de transmitirlos (y los </a:t>
            </a:r>
            <a:r>
              <a:rPr lang="es-CO" sz="2000" dirty="0" err="1" smtClean="0">
                <a:latin typeface="Maiandra GD" pitchFamily="34" charset="0"/>
              </a:rPr>
              <a:t>reensambla</a:t>
            </a:r>
            <a:r>
              <a:rPr lang="es-CO" sz="2000" dirty="0" smtClean="0">
                <a:latin typeface="Maiandra GD" pitchFamily="34" charset="0"/>
              </a:rPr>
              <a:t> en le nodo destino).</a:t>
            </a:r>
          </a:p>
          <a:p>
            <a:pPr algn="just">
              <a:lnSpc>
                <a:spcPct val="150000"/>
              </a:lnSpc>
              <a:buClr>
                <a:schemeClr val="accent1"/>
              </a:buClr>
              <a:buSzPct val="150000"/>
              <a:buFont typeface="Arial" pitchFamily="34" charset="0"/>
              <a:buChar char="•"/>
            </a:pPr>
            <a:r>
              <a:rPr lang="es-CO" sz="2000" dirty="0" smtClean="0">
                <a:latin typeface="Maiandra GD" pitchFamily="34" charset="0"/>
              </a:rPr>
              <a:t> Asegura la </a:t>
            </a:r>
            <a:r>
              <a:rPr lang="es-CO" sz="2000" b="1" dirty="0" smtClean="0">
                <a:latin typeface="Maiandra GD" pitchFamily="34" charset="0"/>
              </a:rPr>
              <a:t>transmisión confiable</a:t>
            </a:r>
            <a:r>
              <a:rPr lang="es-CO" sz="2000" dirty="0" smtClean="0">
                <a:latin typeface="Maiandra GD" pitchFamily="34" charset="0"/>
              </a:rPr>
              <a:t> de los mensajes.</a:t>
            </a:r>
          </a:p>
          <a:p>
            <a:pPr algn="just">
              <a:lnSpc>
                <a:spcPct val="150000"/>
              </a:lnSpc>
              <a:buClr>
                <a:schemeClr val="accent1"/>
              </a:buClr>
              <a:buSzPct val="150000"/>
              <a:buFont typeface="Arial" pitchFamily="34" charset="0"/>
              <a:buChar char="•"/>
            </a:pPr>
            <a:r>
              <a:rPr lang="es-CO" sz="2000" dirty="0" smtClean="0">
                <a:latin typeface="Maiandra GD" pitchFamily="34" charset="0"/>
              </a:rPr>
              <a:t> No deja que falten ni sobren partes de los mensajes trasmitidos (si es necesario, hace retransmisión de mensajes).</a:t>
            </a:r>
          </a:p>
          <a:p>
            <a:pPr algn="just">
              <a:lnSpc>
                <a:spcPct val="150000"/>
              </a:lnSpc>
              <a:buClr>
                <a:schemeClr val="accent1"/>
              </a:buClr>
              <a:buSzPct val="150000"/>
              <a:buFont typeface="Arial" pitchFamily="34" charset="0"/>
              <a:buChar char="•"/>
            </a:pPr>
            <a:r>
              <a:rPr lang="es-CO" sz="2000" dirty="0" smtClean="0">
                <a:latin typeface="Maiandra GD" pitchFamily="34" charset="0"/>
              </a:rPr>
              <a:t> Hace </a:t>
            </a:r>
            <a:r>
              <a:rPr lang="es-CO" sz="2000" b="1" dirty="0" smtClean="0">
                <a:latin typeface="Maiandra GD" pitchFamily="34" charset="0"/>
              </a:rPr>
              <a:t>control de flujo </a:t>
            </a:r>
            <a:r>
              <a:rPr lang="es-CO" sz="2000" dirty="0" smtClean="0">
                <a:latin typeface="Maiandra GD" pitchFamily="34" charset="0"/>
              </a:rPr>
              <a:t>y </a:t>
            </a:r>
            <a:r>
              <a:rPr lang="es-CO" sz="2000" b="1" dirty="0" smtClean="0">
                <a:latin typeface="Maiandra GD" pitchFamily="34" charset="0"/>
              </a:rPr>
              <a:t>control de congestión</a:t>
            </a:r>
            <a:r>
              <a:rPr lang="es-CO" sz="2000" dirty="0" smtClean="0">
                <a:latin typeface="Maiandra GD" pitchFamily="34" charset="0"/>
              </a:rPr>
              <a:t>.</a:t>
            </a:r>
            <a:endParaRPr lang="es-MX" sz="2000" dirty="0">
              <a:latin typeface="Maiandra GD"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5000628" y="86903"/>
            <a:ext cx="2500310" cy="1341833"/>
          </a:xfrm>
          <a:prstGeom prst="rect">
            <a:avLst/>
          </a:prstGeom>
          <a:noFill/>
          <a:ln w="9525">
            <a:noFill/>
            <a:miter lim="800000"/>
            <a:headEnd/>
            <a:tailEnd/>
          </a:ln>
          <a:effectLst/>
        </p:spPr>
      </p:pic>
      <p:sp>
        <p:nvSpPr>
          <p:cNvPr id="2" name="1 Título"/>
          <p:cNvSpPr txBox="1">
            <a:spLocks/>
          </p:cNvSpPr>
          <p:nvPr/>
        </p:nvSpPr>
        <p:spPr>
          <a:xfrm>
            <a:off x="285720" y="205860"/>
            <a:ext cx="8640000" cy="1080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MX" sz="4400" b="1" dirty="0" smtClean="0">
                <a:solidFill>
                  <a:schemeClr val="accent5"/>
                </a:solidFill>
                <a:effectLst>
                  <a:outerShdw blurRad="38100" dist="38100" dir="2700000" algn="tl">
                    <a:srgbClr val="000000">
                      <a:alpha val="43137"/>
                    </a:srgbClr>
                  </a:outerShdw>
                </a:effectLst>
                <a:latin typeface="Maiandra GD" pitchFamily="34" charset="0"/>
                <a:ea typeface="+mj-ea"/>
                <a:cs typeface="+mj-cs"/>
              </a:rPr>
              <a:t>Capa de Red</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142984"/>
            <a:ext cx="8640000" cy="5286412"/>
          </a:xfrm>
          <a:prstGeom prst="rect">
            <a:avLst/>
          </a:prstGeom>
        </p:spPr>
        <p:txBody>
          <a:bodyPr/>
          <a:lstStyle/>
          <a:p>
            <a:pPr algn="just">
              <a:lnSpc>
                <a:spcPct val="150000"/>
              </a:lnSpc>
              <a:buClr>
                <a:schemeClr val="accent1"/>
              </a:buClr>
              <a:buSzPct val="150000"/>
              <a:buFont typeface="Arial" pitchFamily="34" charset="0"/>
              <a:buChar char="•"/>
            </a:pPr>
            <a:r>
              <a:rPr lang="es-CO" sz="2000" dirty="0" smtClean="0">
                <a:latin typeface="Maiandra GD" pitchFamily="34" charset="0"/>
              </a:rPr>
              <a:t> </a:t>
            </a:r>
            <a:r>
              <a:rPr lang="es-CO" sz="2400" dirty="0" smtClean="0">
                <a:latin typeface="Maiandra GD" pitchFamily="34" charset="0"/>
              </a:rPr>
              <a:t>Entrega los paquetes de datos a la red correcta, al nodo correcto, buscando el mejor camino (es decir, permite el intercambio de </a:t>
            </a:r>
            <a:r>
              <a:rPr lang="es-CO" sz="2000" b="1" dirty="0" smtClean="0">
                <a:solidFill>
                  <a:srgbClr val="FF0000"/>
                </a:solidFill>
                <a:latin typeface="Maiandra GD" pitchFamily="34" charset="0"/>
              </a:rPr>
              <a:t>paquetes</a:t>
            </a:r>
            <a:r>
              <a:rPr lang="es-CO" sz="2400" dirty="0" smtClean="0">
                <a:latin typeface="Maiandra GD" pitchFamily="34" charset="0"/>
              </a:rPr>
              <a:t>).</a:t>
            </a:r>
          </a:p>
          <a:p>
            <a:pPr lvl="1" algn="just">
              <a:lnSpc>
                <a:spcPct val="150000"/>
              </a:lnSpc>
              <a:buClr>
                <a:schemeClr val="accent1"/>
              </a:buClr>
              <a:buSzPct val="150000"/>
              <a:buFont typeface="Arial" pitchFamily="34" charset="0"/>
              <a:buChar char="•"/>
            </a:pPr>
            <a:r>
              <a:rPr lang="es-CO" sz="2000" dirty="0" smtClean="0">
                <a:latin typeface="Maiandra GD" pitchFamily="34" charset="0"/>
              </a:rPr>
              <a:t> Evita que las capas superiores se preocupen por los detalles de cómo los paquetes alcanzan el nodo destino correcto.</a:t>
            </a:r>
          </a:p>
          <a:p>
            <a:pPr lvl="1" algn="just">
              <a:lnSpc>
                <a:spcPct val="150000"/>
              </a:lnSpc>
              <a:buClr>
                <a:schemeClr val="accent1"/>
              </a:buClr>
              <a:buSzPct val="150000"/>
              <a:buFont typeface="Arial" pitchFamily="34" charset="0"/>
              <a:buChar char="•"/>
            </a:pPr>
            <a:r>
              <a:rPr lang="es-CO" sz="2000" dirty="0" smtClean="0">
                <a:latin typeface="Maiandra GD" pitchFamily="34" charset="0"/>
              </a:rPr>
              <a:t> En esta capa se define la </a:t>
            </a:r>
            <a:r>
              <a:rPr lang="es-CO" sz="2000" b="1" i="1" dirty="0" smtClean="0">
                <a:solidFill>
                  <a:srgbClr val="FF0000"/>
                </a:solidFill>
                <a:latin typeface="Maiandra GD" pitchFamily="34" charset="0"/>
              </a:rPr>
              <a:t>dirección lógica</a:t>
            </a:r>
            <a:r>
              <a:rPr lang="es-CO" sz="2000" dirty="0" smtClean="0">
                <a:latin typeface="Maiandra GD" pitchFamily="34" charset="0"/>
              </a:rPr>
              <a:t> de los nodos. </a:t>
            </a:r>
          </a:p>
          <a:p>
            <a:pPr lvl="1" algn="just">
              <a:lnSpc>
                <a:spcPct val="150000"/>
              </a:lnSpc>
              <a:buClr>
                <a:schemeClr val="accent1"/>
              </a:buClr>
              <a:buSzPct val="150000"/>
              <a:buFont typeface="Arial" pitchFamily="34" charset="0"/>
              <a:buChar char="•"/>
            </a:pPr>
            <a:r>
              <a:rPr lang="es-CO" sz="2000" dirty="0" smtClean="0">
                <a:latin typeface="Maiandra GD" pitchFamily="34" charset="0"/>
              </a:rPr>
              <a:t> Esta capa es la encargada de hacer el </a:t>
            </a:r>
            <a:r>
              <a:rPr lang="es-CO" sz="2000" b="1" dirty="0" smtClean="0">
                <a:latin typeface="Maiandra GD" pitchFamily="34" charset="0"/>
              </a:rPr>
              <a:t>enrutamiento</a:t>
            </a:r>
            <a:r>
              <a:rPr lang="es-CO" sz="2000" dirty="0" smtClean="0">
                <a:latin typeface="Maiandra GD" pitchFamily="34" charset="0"/>
              </a:rPr>
              <a:t> y el </a:t>
            </a:r>
            <a:r>
              <a:rPr lang="es-CO" sz="2000" b="1" dirty="0" smtClean="0">
                <a:latin typeface="Maiandra GD" pitchFamily="34" charset="0"/>
              </a:rPr>
              <a:t>direccionamiento.</a:t>
            </a:r>
          </a:p>
          <a:p>
            <a:pPr lvl="2" algn="just">
              <a:lnSpc>
                <a:spcPct val="150000"/>
              </a:lnSpc>
              <a:buClr>
                <a:schemeClr val="accent1"/>
              </a:buClr>
              <a:buSzPct val="150000"/>
              <a:buFont typeface="Courier New" pitchFamily="49" charset="0"/>
              <a:buChar char="o"/>
            </a:pPr>
            <a:r>
              <a:rPr lang="es-CO" b="1" dirty="0" smtClean="0">
                <a:latin typeface="Maiandra GD" pitchFamily="34" charset="0"/>
              </a:rPr>
              <a:t> </a:t>
            </a:r>
            <a:r>
              <a:rPr lang="es-CO" dirty="0" smtClean="0">
                <a:latin typeface="Maiandra GD" pitchFamily="34" charset="0"/>
              </a:rPr>
              <a:t>Enrutamiento: ¿cuál es el mejor camino para llegar a la red destino?</a:t>
            </a:r>
          </a:p>
          <a:p>
            <a:pPr lvl="2" algn="just">
              <a:lnSpc>
                <a:spcPct val="150000"/>
              </a:lnSpc>
              <a:buClr>
                <a:schemeClr val="accent1"/>
              </a:buClr>
              <a:buSzPct val="150000"/>
              <a:buFont typeface="Courier New" pitchFamily="49" charset="0"/>
              <a:buChar char="o"/>
            </a:pPr>
            <a:r>
              <a:rPr lang="es-CO" dirty="0" smtClean="0">
                <a:latin typeface="Maiandra GD" pitchFamily="34" charset="0"/>
              </a:rPr>
              <a:t> Direccionamiento: ¿cuál es el nodo destino?</a:t>
            </a:r>
          </a:p>
        </p:txBody>
      </p:sp>
      <p:pic>
        <p:nvPicPr>
          <p:cNvPr id="2050" name="Picture 2"/>
          <p:cNvPicPr>
            <a:picLocks noChangeAspect="1" noChangeArrowheads="1"/>
          </p:cNvPicPr>
          <p:nvPr/>
        </p:nvPicPr>
        <p:blipFill>
          <a:blip r:embed="rId3" cstate="print"/>
          <a:srcRect/>
          <a:stretch>
            <a:fillRect/>
          </a:stretch>
        </p:blipFill>
        <p:spPr bwMode="auto">
          <a:xfrm>
            <a:off x="6929454" y="5643578"/>
            <a:ext cx="1333485" cy="1000114"/>
          </a:xfrm>
          <a:prstGeom prst="rect">
            <a:avLst/>
          </a:prstGeom>
          <a:noFill/>
          <a:ln w="9525">
            <a:noFill/>
            <a:miter lim="800000"/>
            <a:headEnd/>
            <a:tailEnd/>
          </a:ln>
          <a:effectLst/>
        </p:spPr>
      </p:pic>
      <p:pic>
        <p:nvPicPr>
          <p:cNvPr id="2052" name="Picture 4"/>
          <p:cNvPicPr>
            <a:picLocks noChangeAspect="1" noChangeArrowheads="1"/>
          </p:cNvPicPr>
          <p:nvPr/>
        </p:nvPicPr>
        <p:blipFill>
          <a:blip r:embed="rId4"/>
          <a:srcRect/>
          <a:stretch>
            <a:fillRect/>
          </a:stretch>
        </p:blipFill>
        <p:spPr bwMode="auto">
          <a:xfrm>
            <a:off x="428596" y="6072206"/>
            <a:ext cx="2009775" cy="533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7" name="Picture 5"/>
          <p:cNvPicPr>
            <a:picLocks noChangeAspect="1" noChangeArrowheads="1"/>
          </p:cNvPicPr>
          <p:nvPr/>
        </p:nvPicPr>
        <p:blipFill>
          <a:blip r:embed="rId2"/>
          <a:srcRect/>
          <a:stretch>
            <a:fillRect/>
          </a:stretch>
        </p:blipFill>
        <p:spPr bwMode="auto">
          <a:xfrm rot="1231021">
            <a:off x="3640802" y="3447152"/>
            <a:ext cx="2247900" cy="2838450"/>
          </a:xfrm>
          <a:prstGeom prst="rect">
            <a:avLst/>
          </a:prstGeom>
          <a:noFill/>
          <a:ln w="9525">
            <a:noFill/>
            <a:miter lim="800000"/>
            <a:headEnd/>
            <a:tailEnd/>
          </a:ln>
          <a:effectLst/>
        </p:spPr>
      </p:pic>
      <p:sp>
        <p:nvSpPr>
          <p:cNvPr id="2" name="1 Título"/>
          <p:cNvSpPr txBox="1">
            <a:spLocks/>
          </p:cNvSpPr>
          <p:nvPr/>
        </p:nvSpPr>
        <p:spPr>
          <a:xfrm>
            <a:off x="285720" y="205860"/>
            <a:ext cx="8640000" cy="1080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MX" sz="4400" b="1" dirty="0" smtClean="0">
                <a:solidFill>
                  <a:schemeClr val="accent5"/>
                </a:solidFill>
                <a:effectLst>
                  <a:outerShdw blurRad="38100" dist="38100" dir="2700000" algn="tl">
                    <a:srgbClr val="000000">
                      <a:alpha val="43137"/>
                    </a:srgbClr>
                  </a:outerShdw>
                </a:effectLst>
                <a:latin typeface="Maiandra GD" pitchFamily="34" charset="0"/>
                <a:ea typeface="+mj-ea"/>
                <a:cs typeface="+mj-cs"/>
              </a:rPr>
              <a:t>Capa de Enlace de Datos</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142984"/>
            <a:ext cx="8640000" cy="5286412"/>
          </a:xfrm>
          <a:prstGeom prst="rect">
            <a:avLst/>
          </a:prstGeom>
        </p:spPr>
        <p:txBody>
          <a:bodyPr/>
          <a:lstStyle/>
          <a:p>
            <a:pPr algn="just">
              <a:lnSpc>
                <a:spcPct val="150000"/>
              </a:lnSpc>
              <a:buClr>
                <a:schemeClr val="accent1"/>
              </a:buClr>
              <a:buSzPct val="150000"/>
              <a:buFont typeface="Arial" pitchFamily="34" charset="0"/>
              <a:buChar char="•"/>
            </a:pPr>
            <a:r>
              <a:rPr lang="es-ES" sz="2000" dirty="0" smtClean="0">
                <a:latin typeface="Maiandra GD" pitchFamily="34" charset="0"/>
              </a:rPr>
              <a:t> Consigue que la información fluya, libre de errores, entre dos máquinas que estén conectadas directamente.</a:t>
            </a:r>
          </a:p>
          <a:p>
            <a:pPr lvl="1" algn="just">
              <a:lnSpc>
                <a:spcPct val="150000"/>
              </a:lnSpc>
              <a:buClr>
                <a:schemeClr val="accent1"/>
              </a:buClr>
              <a:buSzPct val="150000"/>
              <a:buFont typeface="Arial" pitchFamily="34" charset="0"/>
              <a:buChar char="•"/>
            </a:pPr>
            <a:r>
              <a:rPr lang="es-ES" sz="2000" dirty="0" smtClean="0">
                <a:latin typeface="Maiandra GD" pitchFamily="34" charset="0"/>
              </a:rPr>
              <a:t> </a:t>
            </a:r>
            <a:r>
              <a:rPr lang="es-CO" sz="2000" dirty="0" smtClean="0">
                <a:latin typeface="Maiandra GD" pitchFamily="34" charset="0"/>
              </a:rPr>
              <a:t>Define la </a:t>
            </a:r>
            <a:r>
              <a:rPr lang="es-CO" sz="2000" b="1" i="1" dirty="0" smtClean="0">
                <a:solidFill>
                  <a:srgbClr val="FF0000"/>
                </a:solidFill>
                <a:latin typeface="Maiandra GD" pitchFamily="34" charset="0"/>
              </a:rPr>
              <a:t>dirección física</a:t>
            </a:r>
            <a:r>
              <a:rPr lang="es-CO" sz="2000" b="1" dirty="0" smtClean="0">
                <a:solidFill>
                  <a:srgbClr val="FF0000"/>
                </a:solidFill>
                <a:latin typeface="Maiandra GD" pitchFamily="34" charset="0"/>
              </a:rPr>
              <a:t> </a:t>
            </a:r>
            <a:r>
              <a:rPr lang="es-CO" sz="2000" dirty="0" smtClean="0">
                <a:latin typeface="Maiandra GD" pitchFamily="34" charset="0"/>
              </a:rPr>
              <a:t>de los nodos.</a:t>
            </a:r>
          </a:p>
          <a:p>
            <a:pPr lvl="1" algn="just">
              <a:lnSpc>
                <a:spcPct val="150000"/>
              </a:lnSpc>
              <a:buClr>
                <a:schemeClr val="accent1"/>
              </a:buClr>
              <a:buSzPct val="150000"/>
              <a:buFont typeface="Arial" pitchFamily="34" charset="0"/>
              <a:buChar char="•"/>
            </a:pPr>
            <a:r>
              <a:rPr lang="es-CO" sz="2000" dirty="0" smtClean="0">
                <a:latin typeface="Maiandra GD" pitchFamily="34" charset="0"/>
              </a:rPr>
              <a:t> Construye las </a:t>
            </a:r>
            <a:r>
              <a:rPr lang="es-CO" sz="2000" b="1" dirty="0" smtClean="0">
                <a:solidFill>
                  <a:srgbClr val="FF0000"/>
                </a:solidFill>
                <a:latin typeface="Maiandra GD" pitchFamily="34" charset="0"/>
              </a:rPr>
              <a:t>tramas</a:t>
            </a:r>
            <a:r>
              <a:rPr lang="es-CO" sz="2000" dirty="0" smtClean="0">
                <a:latin typeface="Maiandra GD" pitchFamily="34" charset="0"/>
              </a:rPr>
              <a:t>.</a:t>
            </a:r>
          </a:p>
          <a:p>
            <a:pPr lvl="1" algn="just">
              <a:lnSpc>
                <a:spcPct val="150000"/>
              </a:lnSpc>
              <a:buClr>
                <a:schemeClr val="accent1"/>
              </a:buClr>
              <a:buSzPct val="150000"/>
              <a:buFont typeface="Arial" pitchFamily="34" charset="0"/>
              <a:buChar char="•"/>
            </a:pPr>
            <a:r>
              <a:rPr lang="es-CO" sz="2000" dirty="0" smtClean="0">
                <a:latin typeface="Maiandra GD" pitchFamily="34" charset="0"/>
              </a:rPr>
              <a:t> Se involucra con el orden en que lleguen las tramas, notificación de errores físicos, reglas de uso del medio físico y el control del flujo en el medio.</a:t>
            </a:r>
          </a:p>
        </p:txBody>
      </p:sp>
      <p:pic>
        <p:nvPicPr>
          <p:cNvPr id="3075" name="Picture 3"/>
          <p:cNvPicPr>
            <a:picLocks noChangeAspect="1" noChangeArrowheads="1"/>
          </p:cNvPicPr>
          <p:nvPr/>
        </p:nvPicPr>
        <p:blipFill>
          <a:blip r:embed="rId3"/>
          <a:srcRect/>
          <a:stretch>
            <a:fillRect/>
          </a:stretch>
        </p:blipFill>
        <p:spPr bwMode="auto">
          <a:xfrm>
            <a:off x="6643702" y="428604"/>
            <a:ext cx="1966913" cy="466725"/>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a:srcRect/>
          <a:stretch>
            <a:fillRect/>
          </a:stretch>
        </p:blipFill>
        <p:spPr bwMode="auto">
          <a:xfrm>
            <a:off x="6500826" y="2000240"/>
            <a:ext cx="1651678" cy="6048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4" name="Picture 8"/>
          <p:cNvPicPr>
            <a:picLocks noChangeAspect="1" noChangeArrowheads="1"/>
          </p:cNvPicPr>
          <p:nvPr/>
        </p:nvPicPr>
        <p:blipFill>
          <a:blip r:embed="rId2"/>
          <a:srcRect/>
          <a:stretch>
            <a:fillRect/>
          </a:stretch>
        </p:blipFill>
        <p:spPr bwMode="auto">
          <a:xfrm>
            <a:off x="1857356" y="1428736"/>
            <a:ext cx="2857500" cy="3743325"/>
          </a:xfrm>
          <a:prstGeom prst="rect">
            <a:avLst/>
          </a:prstGeom>
          <a:noFill/>
          <a:ln w="9525">
            <a:noFill/>
            <a:miter lim="800000"/>
            <a:headEnd/>
            <a:tailEnd/>
          </a:ln>
          <a:effectLst/>
        </p:spPr>
      </p:pic>
      <p:pic>
        <p:nvPicPr>
          <p:cNvPr id="4102" name="Picture 6"/>
          <p:cNvPicPr>
            <a:picLocks noChangeAspect="1" noChangeArrowheads="1"/>
          </p:cNvPicPr>
          <p:nvPr/>
        </p:nvPicPr>
        <p:blipFill>
          <a:blip r:embed="rId3" cstate="print"/>
          <a:srcRect/>
          <a:stretch>
            <a:fillRect/>
          </a:stretch>
        </p:blipFill>
        <p:spPr bwMode="auto">
          <a:xfrm rot="20990512">
            <a:off x="162839" y="5449259"/>
            <a:ext cx="1137997" cy="1137997"/>
          </a:xfrm>
          <a:prstGeom prst="rect">
            <a:avLst/>
          </a:prstGeom>
          <a:noFill/>
          <a:ln w="9525">
            <a:noFill/>
            <a:miter lim="800000"/>
            <a:headEnd/>
            <a:tailEnd/>
          </a:ln>
          <a:effectLst/>
        </p:spPr>
      </p:pic>
      <p:pic>
        <p:nvPicPr>
          <p:cNvPr id="4101" name="Picture 5"/>
          <p:cNvPicPr>
            <a:picLocks noChangeAspect="1" noChangeArrowheads="1"/>
          </p:cNvPicPr>
          <p:nvPr/>
        </p:nvPicPr>
        <p:blipFill>
          <a:blip r:embed="rId4"/>
          <a:srcRect/>
          <a:stretch>
            <a:fillRect/>
          </a:stretch>
        </p:blipFill>
        <p:spPr bwMode="auto">
          <a:xfrm>
            <a:off x="5643570" y="3786190"/>
            <a:ext cx="1838324" cy="1626210"/>
          </a:xfrm>
          <a:prstGeom prst="rect">
            <a:avLst/>
          </a:prstGeom>
          <a:noFill/>
          <a:ln w="9525">
            <a:noFill/>
            <a:miter lim="800000"/>
            <a:headEnd/>
            <a:tailEnd/>
          </a:ln>
          <a:effectLst/>
        </p:spPr>
      </p:pic>
      <p:sp>
        <p:nvSpPr>
          <p:cNvPr id="2" name="1 Título"/>
          <p:cNvSpPr txBox="1">
            <a:spLocks/>
          </p:cNvSpPr>
          <p:nvPr/>
        </p:nvSpPr>
        <p:spPr>
          <a:xfrm>
            <a:off x="285720" y="205860"/>
            <a:ext cx="8640000" cy="1080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MX" sz="4400" b="1" dirty="0" smtClean="0">
                <a:solidFill>
                  <a:schemeClr val="accent5"/>
                </a:solidFill>
                <a:effectLst>
                  <a:outerShdw blurRad="38100" dist="38100" dir="2700000" algn="tl">
                    <a:srgbClr val="000000">
                      <a:alpha val="43137"/>
                    </a:srgbClr>
                  </a:outerShdw>
                </a:effectLst>
                <a:latin typeface="Maiandra GD" pitchFamily="34" charset="0"/>
                <a:ea typeface="+mj-ea"/>
                <a:cs typeface="+mj-cs"/>
              </a:rPr>
              <a:t>Capa Física</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142984"/>
            <a:ext cx="8640000" cy="5286412"/>
          </a:xfrm>
          <a:prstGeom prst="rect">
            <a:avLst/>
          </a:prstGeom>
        </p:spPr>
        <p:txBody>
          <a:bodyPr/>
          <a:lstStyle/>
          <a:p>
            <a:pPr algn="just">
              <a:lnSpc>
                <a:spcPct val="150000"/>
              </a:lnSpc>
              <a:buClr>
                <a:schemeClr val="accent1"/>
              </a:buClr>
              <a:buSzPct val="150000"/>
              <a:buFont typeface="Arial" pitchFamily="34" charset="0"/>
              <a:buChar char="•"/>
            </a:pPr>
            <a:r>
              <a:rPr lang="es-ES" sz="2000" dirty="0" smtClean="0">
                <a:latin typeface="Maiandra GD" pitchFamily="34" charset="0"/>
              </a:rPr>
              <a:t> Define el medio o medios físicos por los que va a viajar la comunicación: cable de pares trenzados, coaxial, guías de onda, aire, fibra óptica. </a:t>
            </a:r>
          </a:p>
          <a:p>
            <a:pPr algn="just">
              <a:lnSpc>
                <a:spcPct val="150000"/>
              </a:lnSpc>
              <a:buClr>
                <a:schemeClr val="accent1"/>
              </a:buClr>
              <a:buSzPct val="150000"/>
              <a:buFont typeface="Arial" pitchFamily="34" charset="0"/>
              <a:buChar char="•"/>
            </a:pPr>
            <a:r>
              <a:rPr lang="es-ES" sz="2000" dirty="0" smtClean="0">
                <a:latin typeface="Maiandra GD" pitchFamily="34" charset="0"/>
              </a:rPr>
              <a:t> Define las características materiales (componentes y conectores mecánicos) y eléctricas (niveles de tensión) que se van a usar en la transmisión de los datos por los medios físicos. </a:t>
            </a:r>
          </a:p>
          <a:p>
            <a:pPr algn="just">
              <a:lnSpc>
                <a:spcPct val="150000"/>
              </a:lnSpc>
              <a:buClr>
                <a:schemeClr val="accent1"/>
              </a:buClr>
              <a:buSzPct val="150000"/>
              <a:buFont typeface="Arial" pitchFamily="34" charset="0"/>
              <a:buChar char="•"/>
            </a:pPr>
            <a:r>
              <a:rPr lang="es-ES" sz="2000" dirty="0" smtClean="0">
                <a:latin typeface="Maiandra GD" pitchFamily="34" charset="0"/>
              </a:rPr>
              <a:t> Define las características funcionales de la interfaz (establecimiento, mantenimiento y liberación del enlace físico). </a:t>
            </a:r>
          </a:p>
          <a:p>
            <a:pPr algn="just">
              <a:lnSpc>
                <a:spcPct val="150000"/>
              </a:lnSpc>
              <a:buClr>
                <a:schemeClr val="accent1"/>
              </a:buClr>
              <a:buSzPct val="150000"/>
              <a:buFont typeface="Arial" pitchFamily="34" charset="0"/>
              <a:buChar char="•"/>
            </a:pPr>
            <a:r>
              <a:rPr lang="es-ES" sz="2000" dirty="0" smtClean="0">
                <a:latin typeface="Maiandra GD" pitchFamily="34" charset="0"/>
              </a:rPr>
              <a:t> Transmite el flujo de </a:t>
            </a:r>
            <a:r>
              <a:rPr lang="es-ES" sz="2000" b="1" i="1" dirty="0" smtClean="0">
                <a:solidFill>
                  <a:srgbClr val="FF0000"/>
                </a:solidFill>
                <a:effectLst>
                  <a:outerShdw blurRad="38100" dist="38100" dir="2700000" algn="tl">
                    <a:srgbClr val="C0C0C0"/>
                  </a:outerShdw>
                </a:effectLst>
                <a:latin typeface="Maiandra GD" pitchFamily="34" charset="0"/>
              </a:rPr>
              <a:t>bits</a:t>
            </a:r>
            <a:r>
              <a:rPr lang="es-ES" sz="2000" dirty="0" smtClean="0">
                <a:solidFill>
                  <a:srgbClr val="FF0000"/>
                </a:solidFill>
                <a:latin typeface="Maiandra GD" pitchFamily="34" charset="0"/>
              </a:rPr>
              <a:t> </a:t>
            </a:r>
            <a:r>
              <a:rPr lang="es-ES" sz="2000" dirty="0" smtClean="0">
                <a:latin typeface="Maiandra GD" pitchFamily="34" charset="0"/>
              </a:rPr>
              <a:t>a través del medio. </a:t>
            </a:r>
          </a:p>
          <a:p>
            <a:pPr algn="just">
              <a:lnSpc>
                <a:spcPct val="150000"/>
              </a:lnSpc>
              <a:buClr>
                <a:schemeClr val="accent1"/>
              </a:buClr>
              <a:buSzPct val="150000"/>
              <a:buFont typeface="Arial" pitchFamily="34" charset="0"/>
              <a:buChar char="•"/>
            </a:pPr>
            <a:r>
              <a:rPr lang="es-ES" sz="2000" dirty="0" smtClean="0">
                <a:latin typeface="Maiandra GD" pitchFamily="34" charset="0"/>
              </a:rPr>
              <a:t> Maneja las señales eléctricas/electromagnéticas. </a:t>
            </a:r>
          </a:p>
          <a:p>
            <a:pPr algn="just">
              <a:lnSpc>
                <a:spcPct val="150000"/>
              </a:lnSpc>
              <a:buClr>
                <a:schemeClr val="accent1"/>
              </a:buClr>
              <a:buSzPct val="150000"/>
              <a:buFont typeface="Arial" pitchFamily="34" charset="0"/>
              <a:buChar char="•"/>
            </a:pPr>
            <a:r>
              <a:rPr lang="es-ES" sz="2000" dirty="0" smtClean="0">
                <a:latin typeface="Maiandra GD" pitchFamily="34" charset="0"/>
              </a:rPr>
              <a:t> Garantizar la conexión (aunque no la fiabilidad de ésta).</a:t>
            </a:r>
            <a:endParaRPr lang="es-CO" sz="2000" dirty="0" smtClean="0">
              <a:latin typeface="Maiandra GD" pitchFamily="34" charset="0"/>
            </a:endParaRPr>
          </a:p>
        </p:txBody>
      </p:sp>
      <p:pic>
        <p:nvPicPr>
          <p:cNvPr id="4098" name="Picture 2"/>
          <p:cNvPicPr>
            <a:picLocks noChangeAspect="1" noChangeArrowheads="1"/>
          </p:cNvPicPr>
          <p:nvPr/>
        </p:nvPicPr>
        <p:blipFill>
          <a:blip r:embed="rId5"/>
          <a:srcRect/>
          <a:stretch>
            <a:fillRect/>
          </a:stretch>
        </p:blipFill>
        <p:spPr bwMode="auto">
          <a:xfrm>
            <a:off x="7572396" y="5072074"/>
            <a:ext cx="1309684" cy="1309684"/>
          </a:xfrm>
          <a:prstGeom prst="rect">
            <a:avLst/>
          </a:prstGeom>
          <a:noFill/>
          <a:ln w="9525">
            <a:noFill/>
            <a:miter lim="800000"/>
            <a:headEnd/>
            <a:tailEnd/>
          </a:ln>
          <a:effectLst/>
        </p:spPr>
      </p:pic>
      <p:pic>
        <p:nvPicPr>
          <p:cNvPr id="4099" name="Picture 3"/>
          <p:cNvPicPr>
            <a:picLocks noChangeAspect="1" noChangeArrowheads="1"/>
          </p:cNvPicPr>
          <p:nvPr/>
        </p:nvPicPr>
        <p:blipFill>
          <a:blip r:embed="rId6" cstate="print"/>
          <a:srcRect/>
          <a:stretch>
            <a:fillRect/>
          </a:stretch>
        </p:blipFill>
        <p:spPr bwMode="auto">
          <a:xfrm>
            <a:off x="6572264" y="285728"/>
            <a:ext cx="1292004" cy="923919"/>
          </a:xfrm>
          <a:prstGeom prst="rect">
            <a:avLst/>
          </a:prstGeom>
          <a:noFill/>
          <a:ln w="9525">
            <a:noFill/>
            <a:miter lim="800000"/>
            <a:headEnd/>
            <a:tailEnd/>
          </a:ln>
          <a:effectLst/>
        </p:spPr>
      </p:pic>
      <p:pic>
        <p:nvPicPr>
          <p:cNvPr id="4103" name="Picture 7"/>
          <p:cNvPicPr>
            <a:picLocks noChangeAspect="1" noChangeArrowheads="1"/>
          </p:cNvPicPr>
          <p:nvPr/>
        </p:nvPicPr>
        <p:blipFill>
          <a:blip r:embed="rId7" cstate="print"/>
          <a:srcRect/>
          <a:stretch>
            <a:fillRect/>
          </a:stretch>
        </p:blipFill>
        <p:spPr bwMode="auto">
          <a:xfrm>
            <a:off x="4143372" y="285728"/>
            <a:ext cx="661984" cy="742925"/>
          </a:xfrm>
          <a:prstGeom prst="rect">
            <a:avLst/>
          </a:prstGeom>
          <a:noFill/>
          <a:ln w="9525">
            <a:noFill/>
            <a:miter lim="800000"/>
            <a:headEnd/>
            <a:tailEnd/>
          </a:ln>
          <a:effectLst/>
        </p:spPr>
      </p:pic>
      <p:pic>
        <p:nvPicPr>
          <p:cNvPr id="4105" name="Picture 9"/>
          <p:cNvPicPr>
            <a:picLocks noChangeAspect="1" noChangeArrowheads="1"/>
          </p:cNvPicPr>
          <p:nvPr/>
        </p:nvPicPr>
        <p:blipFill>
          <a:blip r:embed="rId8" cstate="print"/>
          <a:srcRect/>
          <a:stretch>
            <a:fillRect/>
          </a:stretch>
        </p:blipFill>
        <p:spPr bwMode="auto">
          <a:xfrm>
            <a:off x="4143372" y="5786454"/>
            <a:ext cx="1039219" cy="78104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9718" y="142852"/>
            <a:ext cx="8640000" cy="651372"/>
          </a:xfrm>
        </p:spPr>
        <p:txBody>
          <a:bodyPr>
            <a:noAutofit/>
          </a:bodyPr>
          <a:lstStyle/>
          <a:p>
            <a:r>
              <a:rPr lang="es-CO" sz="2800" b="1" dirty="0" smtClean="0">
                <a:solidFill>
                  <a:schemeClr val="accent5"/>
                </a:solidFill>
                <a:effectLst>
                  <a:outerShdw blurRad="38100" dist="38100" dir="2700000" algn="tl">
                    <a:srgbClr val="000000">
                      <a:alpha val="43137"/>
                    </a:srgbClr>
                  </a:outerShdw>
                </a:effectLst>
                <a:latin typeface="Maiandra GD" pitchFamily="34" charset="0"/>
              </a:rPr>
              <a:t>Necesidad de las arquitecturas de comunicaciones</a:t>
            </a:r>
            <a:endParaRPr lang="es-ES" sz="2800" b="1" dirty="0">
              <a:solidFill>
                <a:schemeClr val="accent5"/>
              </a:solidFill>
              <a:effectLst>
                <a:outerShdw blurRad="38100" dist="38100" dir="2700000" algn="tl">
                  <a:srgbClr val="000000">
                    <a:alpha val="43137"/>
                  </a:srgbClr>
                </a:outerShdw>
              </a:effectLst>
              <a:latin typeface="Maiandra GD" pitchFamily="34" charset="0"/>
            </a:endParaRPr>
          </a:p>
        </p:txBody>
      </p:sp>
      <p:sp>
        <p:nvSpPr>
          <p:cNvPr id="3" name="2 Marcador de contenido"/>
          <p:cNvSpPr>
            <a:spLocks noGrp="1"/>
          </p:cNvSpPr>
          <p:nvPr>
            <p:ph sz="quarter" idx="1"/>
          </p:nvPr>
        </p:nvSpPr>
        <p:spPr>
          <a:xfrm>
            <a:off x="285720" y="1071546"/>
            <a:ext cx="8640000" cy="5685752"/>
          </a:xfrm>
        </p:spPr>
        <p:txBody>
          <a:bodyPr>
            <a:normAutofit/>
          </a:bodyPr>
          <a:lstStyle/>
          <a:p>
            <a:pPr algn="just">
              <a:lnSpc>
                <a:spcPct val="150000"/>
              </a:lnSpc>
            </a:pPr>
            <a:r>
              <a:rPr lang="es-CO" sz="2400" dirty="0" smtClean="0">
                <a:latin typeface="Maiandra GD" pitchFamily="34" charset="0"/>
              </a:rPr>
              <a:t>Requerimientos necesarios para un diseño de una red de datos:</a:t>
            </a:r>
          </a:p>
          <a:p>
            <a:pPr lvl="1" algn="just">
              <a:lnSpc>
                <a:spcPct val="150000"/>
              </a:lnSpc>
            </a:pPr>
            <a:r>
              <a:rPr lang="es-CO" sz="2000" dirty="0" smtClean="0">
                <a:latin typeface="Maiandra GD" pitchFamily="34" charset="0"/>
              </a:rPr>
              <a:t>Proporcionar conectividad general de manera robusta, equitativa y económica para una gran cantidad de computadores.</a:t>
            </a:r>
          </a:p>
          <a:p>
            <a:pPr lvl="1" algn="just">
              <a:lnSpc>
                <a:spcPct val="150000"/>
              </a:lnSpc>
            </a:pPr>
            <a:r>
              <a:rPr lang="es-CO" sz="2000" dirty="0" smtClean="0">
                <a:latin typeface="Maiandra GD" pitchFamily="34" charset="0"/>
              </a:rPr>
              <a:t>Ser lo suficientemente flexible para evolucionar y ajustarse a los cambios tecnológicos y a los requerimientos de las nuevas aplicaciones que aparecen constantemente.</a:t>
            </a:r>
          </a:p>
          <a:p>
            <a:pPr algn="just">
              <a:lnSpc>
                <a:spcPct val="150000"/>
              </a:lnSpc>
            </a:pPr>
            <a:r>
              <a:rPr lang="es-CO" sz="2400" dirty="0" smtClean="0">
                <a:latin typeface="Maiandra GD" pitchFamily="34" charset="0"/>
              </a:rPr>
              <a:t>Los diseñadores de redes han creado modelos generales que ayudan en el diseño y la implementación de las redes.</a:t>
            </a:r>
          </a:p>
          <a:p>
            <a:pPr algn="just">
              <a:lnSpc>
                <a:spcPct val="150000"/>
              </a:lnSpc>
            </a:pPr>
            <a:endParaRPr lang="es-ES" dirty="0">
              <a:latin typeface="Maiandra GD"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txBox="1">
            <a:spLocks/>
          </p:cNvSpPr>
          <p:nvPr/>
        </p:nvSpPr>
        <p:spPr>
          <a:xfrm>
            <a:off x="285720" y="1285860"/>
            <a:ext cx="8640000" cy="5286412"/>
          </a:xfrm>
          <a:prstGeom prst="rect">
            <a:avLst/>
          </a:prstGeom>
        </p:spPr>
        <p:txBody>
          <a:bodyPr/>
          <a:lstStyle/>
          <a:p>
            <a:pPr algn="just">
              <a:lnSpc>
                <a:spcPct val="150000"/>
              </a:lnSpc>
              <a:buClr>
                <a:schemeClr val="accent1"/>
              </a:buClr>
              <a:buSzPct val="150000"/>
              <a:buFont typeface="Arial" pitchFamily="34" charset="0"/>
              <a:buChar char="•"/>
            </a:pPr>
            <a:r>
              <a:rPr lang="es-CO" sz="2000" dirty="0" smtClean="0">
                <a:latin typeface="Maiandra GD" pitchFamily="34" charset="0"/>
              </a:rPr>
              <a:t> El nombre “TCP/IP” se refiere a una suite de protocolos de datos.</a:t>
            </a:r>
          </a:p>
          <a:p>
            <a:pPr lvl="1" algn="just">
              <a:lnSpc>
                <a:spcPct val="150000"/>
              </a:lnSpc>
              <a:buClr>
                <a:schemeClr val="accent1"/>
              </a:buClr>
              <a:buSzPct val="150000"/>
              <a:buFont typeface="Arial" pitchFamily="34" charset="0"/>
              <a:buChar char="•"/>
            </a:pPr>
            <a:r>
              <a:rPr lang="es-CO" sz="2000" dirty="0" smtClean="0">
                <a:latin typeface="Maiandra GD" pitchFamily="34" charset="0"/>
              </a:rPr>
              <a:t> La colección de protocolos de datos permite que las computadoras se comuniquen. </a:t>
            </a:r>
          </a:p>
          <a:p>
            <a:pPr algn="just">
              <a:lnSpc>
                <a:spcPct val="150000"/>
              </a:lnSpc>
              <a:buClr>
                <a:schemeClr val="accent1"/>
              </a:buClr>
              <a:buSzPct val="150000"/>
              <a:buFont typeface="Arial" pitchFamily="34" charset="0"/>
              <a:buChar char="•"/>
            </a:pPr>
            <a:r>
              <a:rPr lang="es-CO" sz="2000" dirty="0" smtClean="0">
                <a:latin typeface="Maiandra GD" pitchFamily="34" charset="0"/>
              </a:rPr>
              <a:t> El nombre viene de dos de los protocolos que lo conforman:</a:t>
            </a:r>
          </a:p>
          <a:p>
            <a:pPr lvl="1" algn="just">
              <a:lnSpc>
                <a:spcPct val="150000"/>
              </a:lnSpc>
              <a:buClr>
                <a:schemeClr val="accent1"/>
              </a:buClr>
              <a:buSzPct val="150000"/>
              <a:buFont typeface="Arial" pitchFamily="34" charset="0"/>
              <a:buChar char="•"/>
            </a:pPr>
            <a:r>
              <a:rPr lang="es-CO" sz="2000" dirty="0" smtClean="0">
                <a:latin typeface="Maiandra GD" pitchFamily="34" charset="0"/>
              </a:rPr>
              <a:t> </a:t>
            </a:r>
            <a:r>
              <a:rPr lang="en-US" sz="2000" dirty="0" smtClean="0">
                <a:latin typeface="Maiandra GD" pitchFamily="34" charset="0"/>
              </a:rPr>
              <a:t>Transmission Control Protocol</a:t>
            </a:r>
            <a:r>
              <a:rPr lang="es-CO" sz="2000" dirty="0" smtClean="0">
                <a:latin typeface="Maiandra GD" pitchFamily="34" charset="0"/>
              </a:rPr>
              <a:t> (</a:t>
            </a:r>
            <a:r>
              <a:rPr lang="es-CO" sz="2000" b="1" dirty="0" smtClean="0">
                <a:latin typeface="Maiandra GD" pitchFamily="34" charset="0"/>
              </a:rPr>
              <a:t>TCP</a:t>
            </a:r>
            <a:r>
              <a:rPr lang="es-CO" sz="2000" dirty="0" smtClean="0">
                <a:latin typeface="Maiandra GD" pitchFamily="34" charset="0"/>
              </a:rPr>
              <a:t>)</a:t>
            </a:r>
          </a:p>
          <a:p>
            <a:pPr lvl="1" algn="just">
              <a:lnSpc>
                <a:spcPct val="150000"/>
              </a:lnSpc>
              <a:buClr>
                <a:schemeClr val="accent1"/>
              </a:buClr>
              <a:buSzPct val="150000"/>
              <a:buFont typeface="Arial" pitchFamily="34" charset="0"/>
              <a:buChar char="•"/>
            </a:pPr>
            <a:r>
              <a:rPr lang="es-CO" sz="2000" dirty="0" smtClean="0">
                <a:latin typeface="Maiandra GD" pitchFamily="34" charset="0"/>
              </a:rPr>
              <a:t> </a:t>
            </a:r>
            <a:r>
              <a:rPr lang="en-US" sz="2000" dirty="0" smtClean="0">
                <a:latin typeface="Maiandra GD" pitchFamily="34" charset="0"/>
              </a:rPr>
              <a:t>Internet Protocol</a:t>
            </a:r>
            <a:r>
              <a:rPr lang="es-CO" sz="2000" dirty="0" smtClean="0">
                <a:latin typeface="Maiandra GD" pitchFamily="34" charset="0"/>
              </a:rPr>
              <a:t> (</a:t>
            </a:r>
            <a:r>
              <a:rPr lang="es-CO" sz="2000" b="1" dirty="0" smtClean="0">
                <a:latin typeface="Maiandra GD" pitchFamily="34" charset="0"/>
              </a:rPr>
              <a:t>IP</a:t>
            </a:r>
            <a:r>
              <a:rPr lang="es-CO" sz="2000" dirty="0" smtClean="0">
                <a:latin typeface="Maiandra GD" pitchFamily="34" charset="0"/>
              </a:rPr>
              <a:t>)</a:t>
            </a:r>
          </a:p>
          <a:p>
            <a:pPr marL="274320" marR="0" lvl="0" indent="-274320" algn="just" defTabSz="914400" rtl="0" eaLnBrk="1" fontAlgn="auto" latinLnBrk="0" hangingPunct="1">
              <a:lnSpc>
                <a:spcPct val="150000"/>
              </a:lnSpc>
              <a:spcBef>
                <a:spcPts val="580"/>
              </a:spcBef>
              <a:spcAft>
                <a:spcPts val="0"/>
              </a:spcAft>
              <a:buClr>
                <a:schemeClr val="accent1"/>
              </a:buClr>
              <a:buSzPct val="85000"/>
              <a:buFont typeface="Wingdings 2"/>
              <a:buChar char=""/>
              <a:tabLst/>
              <a:defRPr/>
            </a:pPr>
            <a:endParaRPr kumimoji="0" lang="es-ES" sz="2800" b="0" i="0" u="none" strike="noStrike" kern="1200" cap="none" spc="0" normalizeH="0" baseline="0" noProof="0" dirty="0">
              <a:ln>
                <a:noFill/>
              </a:ln>
              <a:solidFill>
                <a:schemeClr val="tx1"/>
              </a:solidFill>
              <a:effectLst/>
              <a:uLnTx/>
              <a:uFillTx/>
              <a:latin typeface="Maiandra GD" pitchFamily="34" charset="0"/>
            </a:endParaRPr>
          </a:p>
        </p:txBody>
      </p:sp>
      <p:sp>
        <p:nvSpPr>
          <p:cNvPr id="4" name="1 Título"/>
          <p:cNvSpPr txBox="1">
            <a:spLocks/>
          </p:cNvSpPr>
          <p:nvPr/>
        </p:nvSpPr>
        <p:spPr>
          <a:xfrm>
            <a:off x="214282" y="134422"/>
            <a:ext cx="8640000" cy="10800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MX" sz="4800" b="1" i="0" u="none" strike="noStrike" kern="1200" cap="none" spc="0" normalizeH="0" baseline="0" noProof="0" dirty="0" smtClean="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rPr>
              <a:t>Modelo TCP/IP</a:t>
            </a:r>
            <a:endParaRPr kumimoji="0" lang="es-ES" sz="48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285720" y="205860"/>
            <a:ext cx="8640000" cy="1080000"/>
          </a:xfrm>
          <a:prstGeom prst="rect">
            <a:avLst/>
          </a:prstGeom>
        </p:spPr>
        <p:txBody>
          <a:bodyPr/>
          <a:lstStyle/>
          <a:p>
            <a:pPr lvl="0">
              <a:spcBef>
                <a:spcPct val="0"/>
              </a:spcBef>
              <a:defRPr/>
            </a:pPr>
            <a:r>
              <a:rPr lang="es-CO" sz="4400" b="1" dirty="0" smtClean="0">
                <a:solidFill>
                  <a:schemeClr val="accent5"/>
                </a:solidFill>
                <a:effectLst>
                  <a:outerShdw blurRad="38100" dist="38100" dir="2700000" algn="tl">
                    <a:srgbClr val="000000">
                      <a:alpha val="43137"/>
                    </a:srgbClr>
                  </a:outerShdw>
                </a:effectLst>
                <a:latin typeface="Maiandra GD" pitchFamily="34" charset="0"/>
              </a:rPr>
              <a:t>¿Por qué es popular TCP/IP?</a:t>
            </a: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285860"/>
            <a:ext cx="8640000" cy="5286412"/>
          </a:xfrm>
          <a:prstGeom prst="rect">
            <a:avLst/>
          </a:prstGeom>
        </p:spPr>
        <p:txBody>
          <a:bodyPr/>
          <a:lstStyle/>
          <a:p>
            <a:pPr algn="just">
              <a:lnSpc>
                <a:spcPct val="150000"/>
              </a:lnSpc>
              <a:buClr>
                <a:schemeClr val="accent1"/>
              </a:buClr>
              <a:buSzPct val="150000"/>
              <a:buFont typeface="Arial" pitchFamily="34" charset="0"/>
              <a:buChar char="•"/>
            </a:pPr>
            <a:r>
              <a:rPr lang="es-CO" sz="2400" dirty="0" smtClean="0">
                <a:latin typeface="Maiandra GD" pitchFamily="34" charset="0"/>
              </a:rPr>
              <a:t> Los estándares de los protocolos son abiertos: interconecta equipos de diferentes fabricantes sin problema.</a:t>
            </a:r>
          </a:p>
          <a:p>
            <a:pPr algn="just">
              <a:lnSpc>
                <a:spcPct val="150000"/>
              </a:lnSpc>
              <a:buClr>
                <a:schemeClr val="accent1"/>
              </a:buClr>
              <a:buSzPct val="150000"/>
              <a:buFont typeface="Arial" pitchFamily="34" charset="0"/>
              <a:buChar char="•"/>
            </a:pPr>
            <a:r>
              <a:rPr lang="es-CO" sz="2400" dirty="0" smtClean="0">
                <a:latin typeface="Maiandra GD" pitchFamily="34" charset="0"/>
              </a:rPr>
              <a:t> Independiente del medio de transmisión físico.</a:t>
            </a:r>
          </a:p>
          <a:p>
            <a:pPr algn="just">
              <a:lnSpc>
                <a:spcPct val="150000"/>
              </a:lnSpc>
              <a:buClr>
                <a:schemeClr val="accent1"/>
              </a:buClr>
              <a:buSzPct val="150000"/>
              <a:buFont typeface="Arial" pitchFamily="34" charset="0"/>
              <a:buChar char="•"/>
            </a:pPr>
            <a:r>
              <a:rPr lang="es-CO" sz="2400" dirty="0" smtClean="0">
                <a:latin typeface="Maiandra GD" pitchFamily="34" charset="0"/>
              </a:rPr>
              <a:t> Un esquema de direccionamiento amplio y común.</a:t>
            </a:r>
          </a:p>
          <a:p>
            <a:pPr algn="just">
              <a:lnSpc>
                <a:spcPct val="150000"/>
              </a:lnSpc>
              <a:buClr>
                <a:schemeClr val="accent1"/>
              </a:buClr>
              <a:buSzPct val="150000"/>
              <a:buFont typeface="Arial" pitchFamily="34" charset="0"/>
              <a:buChar char="•"/>
            </a:pPr>
            <a:r>
              <a:rPr lang="es-CO" sz="2400" dirty="0" smtClean="0">
                <a:latin typeface="Maiandra GD" pitchFamily="34" charset="0"/>
              </a:rPr>
              <a:t> Protocolos de alto nivel estandarizados </a:t>
            </a:r>
          </a:p>
          <a:p>
            <a:pPr lvl="1" algn="just">
              <a:lnSpc>
                <a:spcPct val="150000"/>
              </a:lnSpc>
              <a:buClr>
                <a:schemeClr val="accent1"/>
              </a:buClr>
              <a:buSzPct val="150000"/>
            </a:pPr>
            <a:r>
              <a:rPr lang="es-CO" sz="2400" dirty="0" smtClean="0">
                <a:latin typeface="Maiandra GD" pitchFamily="34" charset="0"/>
              </a:rPr>
              <a:t>(¡muchos servicios!)</a:t>
            </a:r>
          </a:p>
          <a:p>
            <a:pPr marL="274320" marR="0" lvl="0" indent="-274320" algn="just" defTabSz="914400" rtl="0" eaLnBrk="1" fontAlgn="auto" latinLnBrk="0" hangingPunct="1">
              <a:lnSpc>
                <a:spcPct val="150000"/>
              </a:lnSpc>
              <a:spcBef>
                <a:spcPts val="580"/>
              </a:spcBef>
              <a:spcAft>
                <a:spcPts val="0"/>
              </a:spcAft>
              <a:buClr>
                <a:schemeClr val="accent1"/>
              </a:buClr>
              <a:buSzPct val="85000"/>
              <a:tabLst/>
              <a:defRPr/>
            </a:pPr>
            <a:endParaRPr kumimoji="0" lang="es-ES" sz="2400" b="0" i="0" u="none" strike="noStrike" kern="1200" cap="none" spc="0" normalizeH="0" baseline="0" noProof="0" dirty="0">
              <a:ln>
                <a:noFill/>
              </a:ln>
              <a:solidFill>
                <a:schemeClr val="tx1"/>
              </a:solidFill>
              <a:effectLst/>
              <a:uLnTx/>
              <a:uFillTx/>
              <a:latin typeface="Maiandra GD"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285720" y="205860"/>
            <a:ext cx="8640000" cy="1080000"/>
          </a:xfrm>
          <a:prstGeom prst="rect">
            <a:avLst/>
          </a:prstGeom>
        </p:spPr>
        <p:txBody>
          <a:bodyPr/>
          <a:lstStyle/>
          <a:p>
            <a:pPr lvl="0">
              <a:spcBef>
                <a:spcPct val="0"/>
              </a:spcBef>
              <a:defRPr/>
            </a:pPr>
            <a:r>
              <a:rPr lang="es-CO" sz="4400" b="1" dirty="0" smtClean="0">
                <a:solidFill>
                  <a:schemeClr val="accent5"/>
                </a:solidFill>
                <a:effectLst>
                  <a:outerShdw blurRad="38100" dist="38100" dir="2700000" algn="tl">
                    <a:srgbClr val="000000">
                      <a:alpha val="43137"/>
                    </a:srgbClr>
                  </a:outerShdw>
                </a:effectLst>
                <a:latin typeface="Maiandra GD" pitchFamily="34" charset="0"/>
              </a:rPr>
              <a:t>“Estándares” de TCP/IP</a:t>
            </a: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
        <p:nvSpPr>
          <p:cNvPr id="3" name="2 Marcador de contenido"/>
          <p:cNvSpPr txBox="1">
            <a:spLocks/>
          </p:cNvSpPr>
          <p:nvPr/>
        </p:nvSpPr>
        <p:spPr>
          <a:xfrm>
            <a:off x="285720" y="1214422"/>
            <a:ext cx="8640000" cy="5286412"/>
          </a:xfrm>
          <a:prstGeom prst="rect">
            <a:avLst/>
          </a:prstGeom>
        </p:spPr>
        <p:txBody>
          <a:bodyPr/>
          <a:lstStyle/>
          <a:p>
            <a:pPr algn="just">
              <a:lnSpc>
                <a:spcPct val="150000"/>
              </a:lnSpc>
              <a:buClr>
                <a:schemeClr val="accent1"/>
              </a:buClr>
              <a:buSzPct val="150000"/>
              <a:buFont typeface="Arial" pitchFamily="34" charset="0"/>
              <a:buChar char="•"/>
            </a:pPr>
            <a:r>
              <a:rPr lang="es-CO" sz="2000" dirty="0" smtClean="0">
                <a:latin typeface="Maiandra GD" pitchFamily="34" charset="0"/>
              </a:rPr>
              <a:t> Para garantizar que TCP/IP sea un protocolo abierto los estándares deben ser públicamente conocidos.</a:t>
            </a:r>
          </a:p>
          <a:p>
            <a:pPr algn="just">
              <a:lnSpc>
                <a:spcPct val="150000"/>
              </a:lnSpc>
              <a:buClr>
                <a:schemeClr val="accent1"/>
              </a:buClr>
              <a:buSzPct val="150000"/>
              <a:buFont typeface="Arial" pitchFamily="34" charset="0"/>
              <a:buChar char="•"/>
            </a:pPr>
            <a:r>
              <a:rPr lang="es-CO" sz="2000" dirty="0" smtClean="0">
                <a:latin typeface="Maiandra GD" pitchFamily="34" charset="0"/>
              </a:rPr>
              <a:t> La mayor parte de la información sobre los protocolos de TCP/IP está publicada en los documentos llamados </a:t>
            </a:r>
            <a:r>
              <a:rPr lang="es-CO" sz="2000" b="1" i="1" dirty="0" err="1" smtClean="0">
                <a:latin typeface="Maiandra GD" pitchFamily="34" charset="0"/>
              </a:rPr>
              <a:t>Request</a:t>
            </a:r>
            <a:r>
              <a:rPr lang="es-CO" sz="2000" b="1" i="1" dirty="0" smtClean="0">
                <a:latin typeface="Maiandra GD" pitchFamily="34" charset="0"/>
              </a:rPr>
              <a:t> </a:t>
            </a:r>
            <a:r>
              <a:rPr lang="es-CO" sz="2000" b="1" i="1" dirty="0" err="1" smtClean="0">
                <a:latin typeface="Maiandra GD" pitchFamily="34" charset="0"/>
              </a:rPr>
              <a:t>for</a:t>
            </a:r>
            <a:r>
              <a:rPr lang="es-CO" sz="2000" b="1" i="1" dirty="0" smtClean="0">
                <a:latin typeface="Maiandra GD" pitchFamily="34" charset="0"/>
              </a:rPr>
              <a:t> </a:t>
            </a:r>
            <a:r>
              <a:rPr lang="es-CO" sz="2000" b="1" i="1" dirty="0" err="1" smtClean="0">
                <a:latin typeface="Maiandra GD" pitchFamily="34" charset="0"/>
              </a:rPr>
              <a:t>Comments</a:t>
            </a:r>
            <a:r>
              <a:rPr lang="es-CO" sz="2000" dirty="0" smtClean="0">
                <a:latin typeface="Maiandra GD" pitchFamily="34" charset="0"/>
              </a:rPr>
              <a:t> (</a:t>
            </a:r>
            <a:r>
              <a:rPr lang="es-CO" sz="2000" dirty="0" err="1" smtClean="0">
                <a:latin typeface="Maiandra GD" pitchFamily="34" charset="0"/>
              </a:rPr>
              <a:t>RFC’s</a:t>
            </a:r>
            <a:r>
              <a:rPr lang="es-CO" sz="2000" dirty="0" smtClean="0">
                <a:latin typeface="Maiandra GD" pitchFamily="34" charset="0"/>
              </a:rPr>
              <a:t>) </a:t>
            </a:r>
          </a:p>
          <a:p>
            <a:pPr lvl="1" algn="just">
              <a:lnSpc>
                <a:spcPct val="150000"/>
              </a:lnSpc>
              <a:buClr>
                <a:schemeClr val="accent1"/>
              </a:buClr>
              <a:buSzPct val="150000"/>
              <a:buFont typeface="Arial" pitchFamily="34" charset="0"/>
              <a:buChar char="•"/>
            </a:pPr>
            <a:r>
              <a:rPr lang="es-CO" sz="2000" dirty="0" smtClean="0">
                <a:latin typeface="Maiandra GD" pitchFamily="34" charset="0"/>
              </a:rPr>
              <a:t> Hay otros dos tipos de documentos: </a:t>
            </a:r>
          </a:p>
          <a:p>
            <a:pPr lvl="2" algn="just">
              <a:lnSpc>
                <a:spcPct val="150000"/>
              </a:lnSpc>
              <a:buClr>
                <a:schemeClr val="accent1"/>
              </a:buClr>
              <a:buSzPct val="150000"/>
              <a:buFont typeface="Wingdings" pitchFamily="2" charset="2"/>
              <a:buChar char="ü"/>
            </a:pPr>
            <a:r>
              <a:rPr lang="es-CO" sz="2000" i="1" dirty="0" smtClean="0">
                <a:latin typeface="Maiandra GD" pitchFamily="34" charset="0"/>
              </a:rPr>
              <a:t> </a:t>
            </a:r>
            <a:r>
              <a:rPr lang="es-CO" sz="2000" i="1" dirty="0" err="1" smtClean="0">
                <a:latin typeface="Maiandra GD" pitchFamily="34" charset="0"/>
              </a:rPr>
              <a:t>Military</a:t>
            </a:r>
            <a:r>
              <a:rPr lang="es-CO" sz="2000" i="1" dirty="0" smtClean="0">
                <a:latin typeface="Maiandra GD" pitchFamily="34" charset="0"/>
              </a:rPr>
              <a:t> </a:t>
            </a:r>
            <a:r>
              <a:rPr lang="es-CO" sz="2000" i="1" dirty="0" err="1" smtClean="0">
                <a:latin typeface="Maiandra GD" pitchFamily="34" charset="0"/>
              </a:rPr>
              <a:t>Standards</a:t>
            </a:r>
            <a:r>
              <a:rPr lang="es-CO" sz="2000" dirty="0" smtClean="0">
                <a:latin typeface="Maiandra GD" pitchFamily="34" charset="0"/>
              </a:rPr>
              <a:t> (MIL STD)</a:t>
            </a:r>
          </a:p>
          <a:p>
            <a:pPr lvl="2" algn="just">
              <a:lnSpc>
                <a:spcPct val="150000"/>
              </a:lnSpc>
              <a:buClr>
                <a:schemeClr val="accent1"/>
              </a:buClr>
              <a:buSzPct val="150000"/>
              <a:buFont typeface="Wingdings" pitchFamily="2" charset="2"/>
              <a:buChar char="ü"/>
            </a:pPr>
            <a:r>
              <a:rPr lang="es-CO" sz="2000" i="1" dirty="0" smtClean="0">
                <a:latin typeface="Maiandra GD" pitchFamily="34" charset="0"/>
              </a:rPr>
              <a:t>Internet </a:t>
            </a:r>
            <a:r>
              <a:rPr lang="es-CO" sz="2000" i="1" dirty="0" err="1" smtClean="0">
                <a:latin typeface="Maiandra GD" pitchFamily="34" charset="0"/>
              </a:rPr>
              <a:t>Engineering</a:t>
            </a:r>
            <a:r>
              <a:rPr lang="es-CO" sz="2000" i="1" dirty="0" smtClean="0">
                <a:latin typeface="Maiandra GD" pitchFamily="34" charset="0"/>
              </a:rPr>
              <a:t> Notes</a:t>
            </a:r>
            <a:r>
              <a:rPr lang="es-CO" sz="2000" dirty="0" smtClean="0">
                <a:latin typeface="Maiandra GD" pitchFamily="34" charset="0"/>
              </a:rPr>
              <a:t> (IEN) </a:t>
            </a:r>
          </a:p>
          <a:p>
            <a:pPr marL="274320" marR="0" lvl="0" indent="-274320" algn="just" defTabSz="914400" rtl="0" eaLnBrk="1" fontAlgn="auto" latinLnBrk="0" hangingPunct="1">
              <a:lnSpc>
                <a:spcPct val="150000"/>
              </a:lnSpc>
              <a:spcBef>
                <a:spcPts val="580"/>
              </a:spcBef>
              <a:spcAft>
                <a:spcPts val="0"/>
              </a:spcAft>
              <a:buClr>
                <a:schemeClr val="accent1"/>
              </a:buClr>
              <a:buSzPct val="85000"/>
              <a:buFont typeface="Wingdings 2"/>
              <a:buChar char=""/>
              <a:tabLst/>
              <a:defRPr/>
            </a:pPr>
            <a:endParaRPr kumimoji="0" lang="es-ES" sz="2000" b="0" i="0" u="none" strike="noStrike" kern="1200" cap="none" spc="0" normalizeH="0" baseline="0" noProof="0" dirty="0">
              <a:ln>
                <a:noFill/>
              </a:ln>
              <a:solidFill>
                <a:schemeClr val="tx1"/>
              </a:solidFill>
              <a:effectLst/>
              <a:uLnTx/>
              <a:uFillTx/>
              <a:latin typeface="Maiandra GD"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285720" y="1071546"/>
            <a:ext cx="8277225" cy="4318000"/>
          </a:xfrm>
          <a:prstGeom prst="rect">
            <a:avLst/>
          </a:prstGeom>
          <a:noFill/>
        </p:spPr>
        <p:txBody>
          <a:bodyPr/>
          <a:lstStyle/>
          <a:p>
            <a:pPr marL="274320" marR="0" lvl="0" indent="-274320" algn="just" defTabSz="914400" rtl="0" eaLnBrk="1" fontAlgn="auto" latinLnBrk="0" hangingPunct="1">
              <a:spcAft>
                <a:spcPts val="600"/>
              </a:spcAft>
              <a:buClr>
                <a:schemeClr val="accent1"/>
              </a:buClr>
              <a:buSzPct val="85000"/>
              <a:buFont typeface="Wingdings 2"/>
              <a:buChar char=""/>
              <a:tabLst/>
              <a:defRPr/>
            </a:pPr>
            <a:r>
              <a:rPr kumimoji="0" lang="es-ES" sz="2000" b="0" i="0" u="none" strike="noStrike" kern="1200" cap="none" spc="0" normalizeH="0" baseline="0" noProof="0" dirty="0" smtClean="0">
                <a:ln>
                  <a:noFill/>
                </a:ln>
                <a:solidFill>
                  <a:schemeClr val="tx1"/>
                </a:solidFill>
                <a:effectLst/>
                <a:uLnTx/>
                <a:uFillTx/>
                <a:latin typeface="Maiandra GD" pitchFamily="34" charset="0"/>
              </a:rPr>
              <a:t>El Departamento de Defensa de EE.UU. (</a:t>
            </a:r>
            <a:r>
              <a:rPr kumimoji="0" lang="es-ES" sz="2000" b="0" i="0" u="none" strike="noStrike" kern="1200" cap="none" spc="0" normalizeH="0" baseline="0" noProof="0" dirty="0" err="1" smtClean="0">
                <a:ln>
                  <a:noFill/>
                </a:ln>
                <a:solidFill>
                  <a:schemeClr val="tx1"/>
                </a:solidFill>
                <a:effectLst/>
                <a:uLnTx/>
                <a:uFillTx/>
                <a:latin typeface="Maiandra GD" pitchFamily="34" charset="0"/>
              </a:rPr>
              <a:t>DoD</a:t>
            </a:r>
            <a:r>
              <a:rPr kumimoji="0" lang="es-ES" sz="2000" b="0" i="0" u="none" strike="noStrike" kern="1200" cap="none" spc="0" normalizeH="0" baseline="0" noProof="0" dirty="0" smtClean="0">
                <a:ln>
                  <a:noFill/>
                </a:ln>
                <a:solidFill>
                  <a:schemeClr val="tx1"/>
                </a:solidFill>
                <a:effectLst/>
                <a:uLnTx/>
                <a:uFillTx/>
                <a:latin typeface="Maiandra GD" pitchFamily="34" charset="0"/>
              </a:rPr>
              <a:t>) creó el </a:t>
            </a:r>
          </a:p>
          <a:p>
            <a:pPr marL="274320" marR="0" lvl="0" indent="-274320" algn="just" defTabSz="914400" rtl="0" eaLnBrk="1" fontAlgn="auto" latinLnBrk="0" hangingPunct="1">
              <a:spcAft>
                <a:spcPts val="600"/>
              </a:spcAft>
              <a:buClr>
                <a:schemeClr val="accent1"/>
              </a:buClr>
              <a:buSzPct val="85000"/>
              <a:tabLst/>
              <a:defRPr/>
            </a:pPr>
            <a:r>
              <a:rPr kumimoji="0" lang="es-ES" sz="2000" b="0" i="0" u="none" strike="noStrike" kern="1200" cap="none" spc="0" normalizeH="0" baseline="0" noProof="0" dirty="0" smtClean="0">
                <a:ln>
                  <a:noFill/>
                </a:ln>
                <a:solidFill>
                  <a:schemeClr val="tx1"/>
                </a:solidFill>
                <a:effectLst/>
                <a:uLnTx/>
                <a:uFillTx/>
                <a:latin typeface="Maiandra GD" pitchFamily="34" charset="0"/>
              </a:rPr>
              <a:t>modelo de referencia TCP/IP.</a:t>
            </a:r>
          </a:p>
          <a:p>
            <a:pPr marL="274320" marR="0" lvl="0" indent="-274320" algn="just" defTabSz="914400" rtl="0" eaLnBrk="1" fontAlgn="auto" latinLnBrk="0" hangingPunct="1">
              <a:spcAft>
                <a:spcPts val="600"/>
              </a:spcAft>
              <a:buClr>
                <a:schemeClr val="accent1"/>
              </a:buClr>
              <a:buSzPct val="85000"/>
              <a:buFont typeface="Wingdings 2"/>
              <a:buChar char=""/>
              <a:tabLst/>
              <a:defRPr/>
            </a:pPr>
            <a:endParaRPr kumimoji="0" lang="es-ES" sz="2000" b="0" i="0" u="none" strike="noStrike" kern="1200" cap="none" spc="0" normalizeH="0" baseline="0" noProof="0" dirty="0" smtClean="0">
              <a:ln>
                <a:noFill/>
              </a:ln>
              <a:solidFill>
                <a:schemeClr val="tx1"/>
              </a:solidFill>
              <a:effectLst/>
              <a:uLnTx/>
              <a:uFillTx/>
              <a:latin typeface="Maiandra GD" pitchFamily="34" charset="0"/>
            </a:endParaRPr>
          </a:p>
          <a:p>
            <a:pPr marL="274320" marR="0" lvl="0" indent="-274320" algn="just" defTabSz="914400" rtl="0" eaLnBrk="1" fontAlgn="auto" latinLnBrk="0" hangingPunct="1">
              <a:spcAft>
                <a:spcPts val="600"/>
              </a:spcAft>
              <a:buClr>
                <a:schemeClr val="accent1"/>
              </a:buClr>
              <a:buSzPct val="85000"/>
              <a:buFont typeface="Wingdings 2"/>
              <a:buChar char=""/>
              <a:tabLst/>
              <a:defRPr/>
            </a:pPr>
            <a:r>
              <a:rPr kumimoji="0" lang="es-MX" b="1" i="0" u="none" strike="noStrike" kern="1200" cap="none" spc="0" normalizeH="0" baseline="0" noProof="0" dirty="0" smtClean="0">
                <a:ln>
                  <a:noFill/>
                </a:ln>
                <a:solidFill>
                  <a:schemeClr val="accent5"/>
                </a:solidFill>
                <a:effectLst/>
                <a:uLnTx/>
                <a:uFillTx/>
                <a:latin typeface="Maiandra GD" pitchFamily="34" charset="0"/>
              </a:rPr>
              <a:t>Capa de aplicación </a:t>
            </a:r>
          </a:p>
          <a:p>
            <a:pPr marL="548640" marR="0" lvl="1" indent="-228600" algn="just" defTabSz="914400" rtl="0" eaLnBrk="1" fontAlgn="auto" latinLnBrk="0" hangingPunct="1">
              <a:spcAft>
                <a:spcPts val="600"/>
              </a:spcAft>
              <a:buClr>
                <a:schemeClr val="accent2"/>
              </a:buClr>
              <a:buSzPct val="85000"/>
              <a:buFont typeface="Wingdings 2"/>
              <a:buChar char=""/>
              <a:tabLst/>
              <a:defRPr/>
            </a:pPr>
            <a:r>
              <a:rPr kumimoji="0" lang="es-ES" b="0" i="0" u="none" strike="noStrike" kern="1200" cap="none" spc="0" normalizeH="0" baseline="0" noProof="0" dirty="0" smtClean="0">
                <a:ln>
                  <a:noFill/>
                </a:ln>
                <a:solidFill>
                  <a:schemeClr val="tx1"/>
                </a:solidFill>
                <a:effectLst/>
                <a:uLnTx/>
                <a:uFillTx/>
                <a:latin typeface="Maiandra GD" pitchFamily="34" charset="0"/>
              </a:rPr>
              <a:t>Maneja aspectos de representación, codificación y control de diálogo, incluye los detalles de las capas de presentación y sesión del modelo OSI.</a:t>
            </a:r>
          </a:p>
          <a:p>
            <a:pPr marL="274320" marR="0" lvl="0" indent="-274320" algn="just" defTabSz="914400" rtl="0" eaLnBrk="1" fontAlgn="auto" latinLnBrk="0" hangingPunct="1">
              <a:spcAft>
                <a:spcPts val="600"/>
              </a:spcAft>
              <a:buClr>
                <a:schemeClr val="accent1"/>
              </a:buClr>
              <a:buSzPct val="85000"/>
              <a:buFont typeface="Wingdings 2"/>
              <a:buChar char=""/>
              <a:tabLst/>
              <a:defRPr/>
            </a:pPr>
            <a:r>
              <a:rPr kumimoji="0" lang="es-MX" b="1" i="0" u="none" strike="noStrike" kern="1200" cap="none" spc="0" normalizeH="0" baseline="0" noProof="0" dirty="0" smtClean="0">
                <a:ln>
                  <a:noFill/>
                </a:ln>
                <a:solidFill>
                  <a:schemeClr val="accent5"/>
                </a:solidFill>
                <a:effectLst/>
                <a:uLnTx/>
                <a:uFillTx/>
                <a:latin typeface="Maiandra GD" pitchFamily="34" charset="0"/>
              </a:rPr>
              <a:t>Capa de transporte </a:t>
            </a:r>
          </a:p>
          <a:p>
            <a:pPr marL="548640" marR="0" lvl="1" indent="-228600" algn="just" defTabSz="914400" rtl="0" eaLnBrk="1" fontAlgn="auto" latinLnBrk="0" hangingPunct="1">
              <a:spcAft>
                <a:spcPts val="600"/>
              </a:spcAft>
              <a:buClr>
                <a:schemeClr val="accent2"/>
              </a:buClr>
              <a:buSzPct val="85000"/>
              <a:buFont typeface="Wingdings 2"/>
              <a:buChar char=""/>
              <a:tabLst/>
              <a:defRPr/>
            </a:pPr>
            <a:r>
              <a:rPr kumimoji="0" lang="es-ES" b="0" i="0" u="none" strike="noStrike" kern="1200" cap="none" spc="0" normalizeH="0" baseline="0" noProof="0" dirty="0" smtClean="0">
                <a:ln>
                  <a:noFill/>
                </a:ln>
                <a:solidFill>
                  <a:schemeClr val="tx1"/>
                </a:solidFill>
                <a:effectLst/>
                <a:uLnTx/>
                <a:uFillTx/>
                <a:latin typeface="Maiandra GD" pitchFamily="34" charset="0"/>
              </a:rPr>
              <a:t>Se encarga de los aspectos de calidad del servicio con respecto a la confiabilidad, el control de flujo y la corrección de errores. Similar a la capa de transporte del modelo OSI.</a:t>
            </a:r>
            <a:endParaRPr kumimoji="0" lang="de-DE" b="0" i="0" u="none" strike="noStrike" kern="1200" cap="none" spc="0" normalizeH="0" baseline="0" noProof="0" dirty="0" smtClean="0">
              <a:ln>
                <a:noFill/>
              </a:ln>
              <a:solidFill>
                <a:schemeClr val="tx1"/>
              </a:solidFill>
              <a:effectLst/>
              <a:uLnTx/>
              <a:uFillTx/>
              <a:latin typeface="Maiandra GD" pitchFamily="34" charset="0"/>
            </a:endParaRPr>
          </a:p>
          <a:p>
            <a:pPr marL="274320" marR="0" lvl="0" indent="-274320" algn="just" defTabSz="914400" rtl="0" eaLnBrk="1" fontAlgn="auto" latinLnBrk="0" hangingPunct="1">
              <a:spcAft>
                <a:spcPts val="600"/>
              </a:spcAft>
              <a:buClr>
                <a:schemeClr val="accent1"/>
              </a:buClr>
              <a:buSzPct val="85000"/>
              <a:buFont typeface="Wingdings 2"/>
              <a:buChar char=""/>
              <a:tabLst/>
              <a:defRPr/>
            </a:pPr>
            <a:r>
              <a:rPr kumimoji="0" lang="es-MX" b="1" i="0" u="none" strike="noStrike" kern="1200" cap="none" spc="0" normalizeH="0" baseline="0" noProof="0" dirty="0" smtClean="0">
                <a:ln>
                  <a:noFill/>
                </a:ln>
                <a:solidFill>
                  <a:schemeClr val="accent5"/>
                </a:solidFill>
                <a:effectLst/>
                <a:uLnTx/>
                <a:uFillTx/>
                <a:latin typeface="Maiandra GD" pitchFamily="34" charset="0"/>
              </a:rPr>
              <a:t>Capa Internet </a:t>
            </a:r>
          </a:p>
          <a:p>
            <a:pPr marL="548640" marR="0" lvl="1" indent="-228600" algn="just" defTabSz="914400" rtl="0" eaLnBrk="1" fontAlgn="auto" latinLnBrk="0" hangingPunct="1">
              <a:spcAft>
                <a:spcPts val="600"/>
              </a:spcAft>
              <a:buClr>
                <a:schemeClr val="accent2"/>
              </a:buClr>
              <a:buSzPct val="85000"/>
              <a:buFont typeface="Wingdings 2"/>
              <a:buChar char=""/>
              <a:tabLst/>
              <a:defRPr/>
            </a:pPr>
            <a:r>
              <a:rPr kumimoji="0" lang="es-ES" b="0" i="0" u="none" strike="noStrike" kern="1200" cap="none" spc="0" normalizeH="0" baseline="0" noProof="0" dirty="0" smtClean="0">
                <a:ln>
                  <a:noFill/>
                </a:ln>
                <a:solidFill>
                  <a:schemeClr val="tx1"/>
                </a:solidFill>
                <a:effectLst/>
                <a:uLnTx/>
                <a:uFillTx/>
                <a:latin typeface="Maiandra GD" pitchFamily="34" charset="0"/>
              </a:rPr>
              <a:t>Divide los segmentos TCP en paquetes y enviarlos desde cualquier red. En esta capa se produce la determinación de la mejor ruta y la conmutación de paquetes. Similar a la capa de red del modelo OSI.</a:t>
            </a:r>
          </a:p>
          <a:p>
            <a:pPr marL="274320" marR="0" lvl="0" indent="-274320" algn="just" defTabSz="914400" rtl="0" eaLnBrk="1" fontAlgn="auto" latinLnBrk="0" hangingPunct="1">
              <a:spcAft>
                <a:spcPts val="600"/>
              </a:spcAft>
              <a:buClr>
                <a:schemeClr val="accent1"/>
              </a:buClr>
              <a:buSzPct val="85000"/>
              <a:buFont typeface="Wingdings 2"/>
              <a:buChar char=""/>
              <a:tabLst/>
              <a:defRPr/>
            </a:pPr>
            <a:r>
              <a:rPr kumimoji="0" lang="es-MX" b="1" i="0" u="none" strike="noStrike" kern="1200" cap="none" spc="0" normalizeH="0" baseline="0" noProof="0" dirty="0" smtClean="0">
                <a:ln>
                  <a:noFill/>
                </a:ln>
                <a:solidFill>
                  <a:schemeClr val="accent5"/>
                </a:solidFill>
                <a:effectLst/>
                <a:uLnTx/>
                <a:uFillTx/>
                <a:latin typeface="Maiandra GD" pitchFamily="34" charset="0"/>
              </a:rPr>
              <a:t>Capa de acceso a red</a:t>
            </a:r>
          </a:p>
          <a:p>
            <a:pPr marL="548640" marR="0" lvl="1" indent="-228600" algn="just" defTabSz="914400" rtl="0" eaLnBrk="1" fontAlgn="auto" latinLnBrk="0" hangingPunct="1">
              <a:spcAft>
                <a:spcPts val="600"/>
              </a:spcAft>
              <a:buClr>
                <a:schemeClr val="accent2"/>
              </a:buClr>
              <a:buSzPct val="85000"/>
              <a:buFont typeface="Wingdings 2"/>
              <a:buChar char=""/>
              <a:tabLst/>
              <a:defRPr/>
            </a:pPr>
            <a:r>
              <a:rPr kumimoji="0" lang="es-ES" b="0" i="0" u="none" strike="noStrike" kern="1200" cap="none" spc="0" normalizeH="0" baseline="0" noProof="0" dirty="0" smtClean="0">
                <a:ln>
                  <a:noFill/>
                </a:ln>
                <a:solidFill>
                  <a:schemeClr val="tx1"/>
                </a:solidFill>
                <a:effectLst/>
                <a:uLnTx/>
                <a:uFillTx/>
                <a:latin typeface="Maiandra GD" pitchFamily="34" charset="0"/>
              </a:rPr>
              <a:t>incluye los detalles de las capas de enlace de datos y física del modelo OSI.</a:t>
            </a:r>
          </a:p>
          <a:p>
            <a:pPr marL="274320" marR="0" lvl="0" indent="-274320" algn="just" defTabSz="914400" rtl="0" eaLnBrk="1" fontAlgn="auto" latinLnBrk="0" hangingPunct="1">
              <a:spcAft>
                <a:spcPts val="600"/>
              </a:spcAft>
              <a:buClr>
                <a:schemeClr val="accent1"/>
              </a:buClr>
              <a:buSzPct val="85000"/>
              <a:buFont typeface="Wingdings 2"/>
              <a:buChar char=""/>
              <a:tabLst/>
              <a:defRPr/>
            </a:pPr>
            <a:endParaRPr kumimoji="0" lang="es-ES" b="0" i="0" u="none" strike="noStrike" kern="1200" cap="none" spc="0" normalizeH="0" baseline="0" noProof="0" dirty="0" smtClean="0">
              <a:ln>
                <a:noFill/>
              </a:ln>
              <a:solidFill>
                <a:schemeClr val="tx1"/>
              </a:solidFill>
              <a:effectLst/>
              <a:uLnTx/>
              <a:uFillTx/>
              <a:latin typeface="Maiandra GD" pitchFamily="34" charset="0"/>
            </a:endParaRPr>
          </a:p>
        </p:txBody>
      </p:sp>
      <p:sp>
        <p:nvSpPr>
          <p:cNvPr id="3" name="1 Título"/>
          <p:cNvSpPr txBox="1">
            <a:spLocks/>
          </p:cNvSpPr>
          <p:nvPr/>
        </p:nvSpPr>
        <p:spPr>
          <a:xfrm>
            <a:off x="285720" y="205860"/>
            <a:ext cx="8640000" cy="1080000"/>
          </a:xfrm>
          <a:prstGeom prst="rect">
            <a:avLst/>
          </a:prstGeom>
        </p:spPr>
        <p:txBody>
          <a:bodyPr/>
          <a:lstStyle/>
          <a:p>
            <a:pPr lvl="0">
              <a:spcBef>
                <a:spcPct val="0"/>
              </a:spcBef>
              <a:defRPr/>
            </a:pPr>
            <a:r>
              <a:rPr lang="es-CO" sz="4400" b="1" dirty="0" smtClean="0">
                <a:solidFill>
                  <a:schemeClr val="accent5"/>
                </a:solidFill>
                <a:effectLst>
                  <a:outerShdw blurRad="38100" dist="38100" dir="2700000" algn="tl">
                    <a:srgbClr val="000000">
                      <a:alpha val="43137"/>
                    </a:srgbClr>
                  </a:outerShdw>
                </a:effectLst>
                <a:latin typeface="Maiandra GD" pitchFamily="34" charset="0"/>
              </a:rPr>
              <a:t>Modelo </a:t>
            </a:r>
            <a:r>
              <a:rPr lang="es-CO" sz="4400" b="1" dirty="0" smtClean="0">
                <a:solidFill>
                  <a:schemeClr val="accent5"/>
                </a:solidFill>
                <a:effectLst>
                  <a:outerShdw blurRad="38100" dist="38100" dir="2700000" algn="tl">
                    <a:srgbClr val="000000">
                      <a:alpha val="43137"/>
                    </a:srgbClr>
                  </a:outerShdw>
                </a:effectLst>
                <a:latin typeface="Maiandra GD" pitchFamily="34" charset="0"/>
              </a:rPr>
              <a:t>TCP/IP</a:t>
            </a:r>
            <a:endParaRPr kumimoji="0" lang="es-ES" sz="44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grpSp>
        <p:nvGrpSpPr>
          <p:cNvPr id="5" name="Group 10"/>
          <p:cNvGrpSpPr>
            <a:grpSpLocks/>
          </p:cNvGrpSpPr>
          <p:nvPr/>
        </p:nvGrpSpPr>
        <p:grpSpPr bwMode="auto">
          <a:xfrm>
            <a:off x="7786710" y="341305"/>
            <a:ext cx="935037" cy="2016125"/>
            <a:chOff x="930" y="1207"/>
            <a:chExt cx="743" cy="1619"/>
          </a:xfrm>
        </p:grpSpPr>
        <p:sp>
          <p:nvSpPr>
            <p:cNvPr id="6" name="AutoShape 11"/>
            <p:cNvSpPr>
              <a:spLocks noChangeArrowheads="1"/>
            </p:cNvSpPr>
            <p:nvPr/>
          </p:nvSpPr>
          <p:spPr bwMode="auto">
            <a:xfrm>
              <a:off x="930" y="1207"/>
              <a:ext cx="725" cy="384"/>
            </a:xfrm>
            <a:prstGeom prst="flowChartAlternateProcess">
              <a:avLst/>
            </a:prstGeom>
            <a:solidFill>
              <a:srgbClr val="FFFFCC"/>
            </a:solidFill>
            <a:ln w="9525">
              <a:miter lim="800000"/>
              <a:headEnd/>
              <a:tailEnd/>
            </a:ln>
            <a:scene3d>
              <a:camera prst="legacyPerspectiveTopRight"/>
              <a:lightRig rig="legacyFlat3" dir="b"/>
            </a:scene3d>
            <a:sp3d extrusionH="887400" prstMaterial="legacyMetal">
              <a:bevelT w="13500" h="13500" prst="angle"/>
              <a:bevelB w="13500" h="13500" prst="angle"/>
              <a:extrusionClr>
                <a:schemeClr val="accent1"/>
              </a:extrusionClr>
            </a:sp3d>
          </p:spPr>
          <p:txBody>
            <a:bodyPr wrap="none" anchor="ctr">
              <a:flatTx/>
            </a:bodyPr>
            <a:lstStyle/>
            <a:p>
              <a:pPr algn="ctr"/>
              <a:r>
                <a:rPr lang="es-MX" sz="1400" b="1" dirty="0">
                  <a:solidFill>
                    <a:srgbClr val="FFFF99"/>
                  </a:solidFill>
                  <a:latin typeface="Maiandra GD" pitchFamily="34" charset="0"/>
                </a:rPr>
                <a:t>Aplicación</a:t>
              </a:r>
              <a:endParaRPr lang="es-ES" sz="1400" b="1" dirty="0">
                <a:solidFill>
                  <a:srgbClr val="FFFF99"/>
                </a:solidFill>
                <a:latin typeface="Maiandra GD" pitchFamily="34" charset="0"/>
              </a:endParaRPr>
            </a:p>
          </p:txBody>
        </p:sp>
        <p:sp>
          <p:nvSpPr>
            <p:cNvPr id="7" name="AutoShape 12"/>
            <p:cNvSpPr>
              <a:spLocks noChangeArrowheads="1"/>
            </p:cNvSpPr>
            <p:nvPr/>
          </p:nvSpPr>
          <p:spPr bwMode="auto">
            <a:xfrm>
              <a:off x="930" y="1616"/>
              <a:ext cx="725" cy="384"/>
            </a:xfrm>
            <a:prstGeom prst="flowChartAlternateProcess">
              <a:avLst/>
            </a:prstGeom>
            <a:solidFill>
              <a:srgbClr val="FFFFCC"/>
            </a:solidFill>
            <a:ln w="9525">
              <a:miter lim="800000"/>
              <a:headEnd/>
              <a:tailEnd/>
            </a:ln>
            <a:scene3d>
              <a:camera prst="legacyPerspectiveTopRight"/>
              <a:lightRig rig="legacyFlat3" dir="b"/>
            </a:scene3d>
            <a:sp3d extrusionH="887400" prstMaterial="legacyMetal">
              <a:bevelT w="13500" h="13500" prst="angle"/>
              <a:bevelB w="13500" h="13500" prst="angle"/>
              <a:extrusionClr>
                <a:schemeClr val="accent1"/>
              </a:extrusionClr>
            </a:sp3d>
          </p:spPr>
          <p:txBody>
            <a:bodyPr wrap="none" anchor="ctr">
              <a:flatTx/>
            </a:bodyPr>
            <a:lstStyle/>
            <a:p>
              <a:pPr algn="ctr"/>
              <a:r>
                <a:rPr lang="es-MX" sz="1400" b="1">
                  <a:solidFill>
                    <a:srgbClr val="FFFF99"/>
                  </a:solidFill>
                  <a:latin typeface="Maiandra GD" pitchFamily="34" charset="0"/>
                </a:rPr>
                <a:t>Transporte</a:t>
              </a:r>
              <a:endParaRPr lang="es-ES" sz="1400" b="1">
                <a:solidFill>
                  <a:srgbClr val="FFFF99"/>
                </a:solidFill>
                <a:latin typeface="Maiandra GD" pitchFamily="34" charset="0"/>
              </a:endParaRPr>
            </a:p>
          </p:txBody>
        </p:sp>
        <p:sp>
          <p:nvSpPr>
            <p:cNvPr id="8" name="AutoShape 13"/>
            <p:cNvSpPr>
              <a:spLocks noChangeArrowheads="1"/>
            </p:cNvSpPr>
            <p:nvPr/>
          </p:nvSpPr>
          <p:spPr bwMode="auto">
            <a:xfrm>
              <a:off x="939" y="2033"/>
              <a:ext cx="725" cy="384"/>
            </a:xfrm>
            <a:prstGeom prst="flowChartAlternateProcess">
              <a:avLst/>
            </a:prstGeom>
            <a:solidFill>
              <a:srgbClr val="FFFFCC"/>
            </a:solidFill>
            <a:ln w="9525">
              <a:miter lim="800000"/>
              <a:headEnd/>
              <a:tailEnd/>
            </a:ln>
            <a:scene3d>
              <a:camera prst="legacyPerspectiveTopRight"/>
              <a:lightRig rig="legacyFlat3" dir="b"/>
            </a:scene3d>
            <a:sp3d extrusionH="887400" prstMaterial="legacyMetal">
              <a:bevelT w="13500" h="13500" prst="angle"/>
              <a:bevelB w="13500" h="13500" prst="angle"/>
              <a:extrusionClr>
                <a:schemeClr val="accent1"/>
              </a:extrusionClr>
            </a:sp3d>
          </p:spPr>
          <p:txBody>
            <a:bodyPr wrap="none" anchor="ctr">
              <a:flatTx/>
            </a:bodyPr>
            <a:lstStyle/>
            <a:p>
              <a:pPr algn="ctr"/>
              <a:r>
                <a:rPr lang="es-MX" sz="1400" b="1">
                  <a:solidFill>
                    <a:srgbClr val="FFFF99"/>
                  </a:solidFill>
                  <a:latin typeface="Maiandra GD" pitchFamily="34" charset="0"/>
                </a:rPr>
                <a:t>Internet</a:t>
              </a:r>
              <a:endParaRPr lang="es-ES" sz="1400" b="1">
                <a:solidFill>
                  <a:srgbClr val="FFFF99"/>
                </a:solidFill>
                <a:latin typeface="Maiandra GD" pitchFamily="34" charset="0"/>
              </a:endParaRPr>
            </a:p>
          </p:txBody>
        </p:sp>
        <p:sp>
          <p:nvSpPr>
            <p:cNvPr id="9" name="AutoShape 14"/>
            <p:cNvSpPr>
              <a:spLocks noChangeArrowheads="1"/>
            </p:cNvSpPr>
            <p:nvPr/>
          </p:nvSpPr>
          <p:spPr bwMode="auto">
            <a:xfrm>
              <a:off x="948" y="2442"/>
              <a:ext cx="725" cy="384"/>
            </a:xfrm>
            <a:prstGeom prst="flowChartAlternateProcess">
              <a:avLst/>
            </a:prstGeom>
            <a:solidFill>
              <a:srgbClr val="FFFFCC"/>
            </a:solidFill>
            <a:ln w="9525">
              <a:miter lim="800000"/>
              <a:headEnd/>
              <a:tailEnd/>
            </a:ln>
            <a:scene3d>
              <a:camera prst="legacyPerspectiveTopRight"/>
              <a:lightRig rig="legacyFlat3" dir="b"/>
            </a:scene3d>
            <a:sp3d extrusionH="887400" prstMaterial="legacyMetal">
              <a:bevelT w="13500" h="13500" prst="angle"/>
              <a:bevelB w="13500" h="13500" prst="angle"/>
              <a:extrusionClr>
                <a:schemeClr val="accent1"/>
              </a:extrusionClr>
            </a:sp3d>
          </p:spPr>
          <p:txBody>
            <a:bodyPr wrap="none" anchor="ctr">
              <a:flatTx/>
            </a:bodyPr>
            <a:lstStyle/>
            <a:p>
              <a:pPr algn="ctr"/>
              <a:r>
                <a:rPr lang="es-MX" sz="1400" b="1" dirty="0">
                  <a:solidFill>
                    <a:srgbClr val="FFFF99"/>
                  </a:solidFill>
                  <a:latin typeface="Maiandra GD" pitchFamily="34" charset="0"/>
                </a:rPr>
                <a:t>Acceso a</a:t>
              </a:r>
            </a:p>
            <a:p>
              <a:pPr algn="ctr"/>
              <a:r>
                <a:rPr lang="es-MX" sz="1400" b="1" dirty="0">
                  <a:solidFill>
                    <a:srgbClr val="FFFF99"/>
                  </a:solidFill>
                  <a:latin typeface="Maiandra GD" pitchFamily="34" charset="0"/>
                </a:rPr>
                <a:t>red</a:t>
              </a:r>
              <a:endParaRPr lang="es-ES" sz="1400" b="1" dirty="0">
                <a:solidFill>
                  <a:srgbClr val="FFFF99"/>
                </a:solidFill>
                <a:latin typeface="Maiandra GD" pitchFamily="34" charset="0"/>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txBox="1">
            <a:spLocks/>
          </p:cNvSpPr>
          <p:nvPr/>
        </p:nvSpPr>
        <p:spPr>
          <a:xfrm>
            <a:off x="285720" y="205860"/>
            <a:ext cx="8640000" cy="1080000"/>
          </a:xfrm>
          <a:prstGeom prst="rect">
            <a:avLst/>
          </a:prstGeom>
        </p:spPr>
        <p:txBody>
          <a:bodyPr/>
          <a:lstStyle/>
          <a:p>
            <a:pPr lvl="0">
              <a:spcBef>
                <a:spcPct val="0"/>
              </a:spcBef>
              <a:defRPr/>
            </a:pPr>
            <a:r>
              <a:rPr lang="es-CO" sz="4000" b="1" dirty="0" smtClean="0">
                <a:solidFill>
                  <a:schemeClr val="accent5"/>
                </a:solidFill>
                <a:effectLst>
                  <a:outerShdw blurRad="38100" dist="38100" dir="2700000" algn="tl">
                    <a:srgbClr val="000000">
                      <a:alpha val="43137"/>
                    </a:srgbClr>
                  </a:outerShdw>
                </a:effectLst>
                <a:latin typeface="Maiandra GD" pitchFamily="34" charset="0"/>
              </a:rPr>
              <a:t>Comparación Modelo OSI y TCP/IP</a:t>
            </a:r>
            <a:endParaRPr kumimoji="0" lang="es-ES" sz="4000" b="1" i="0" u="none" strike="noStrike" kern="1200" cap="none" spc="0" normalizeH="0" baseline="0" noProof="0" dirty="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428596" y="190500"/>
            <a:ext cx="8105804" cy="1527175"/>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ES" sz="4400" b="1" i="0" u="none" strike="noStrike" kern="1200" cap="none" spc="0" normalizeH="0" baseline="0" noProof="0" dirty="0" smtClean="0">
                <a:ln>
                  <a:noFill/>
                </a:ln>
                <a:solidFill>
                  <a:schemeClr val="accent5"/>
                </a:solidFill>
                <a:effectLst>
                  <a:outerShdw blurRad="38100" dist="38100" dir="2700000" algn="tl">
                    <a:srgbClr val="000000">
                      <a:alpha val="43137"/>
                    </a:srgbClr>
                  </a:outerShdw>
                </a:effectLst>
                <a:uLnTx/>
                <a:uFillTx/>
                <a:latin typeface="Maiandra GD" pitchFamily="34" charset="0"/>
                <a:ea typeface="+mj-ea"/>
                <a:cs typeface="+mj-cs"/>
              </a:rPr>
              <a:t>Proceso de encapsulamiento</a:t>
            </a:r>
          </a:p>
        </p:txBody>
      </p:sp>
      <p:sp>
        <p:nvSpPr>
          <p:cNvPr id="7" name="Rectangle 3"/>
          <p:cNvSpPr txBox="1">
            <a:spLocks noChangeArrowheads="1"/>
          </p:cNvSpPr>
          <p:nvPr/>
        </p:nvSpPr>
        <p:spPr>
          <a:xfrm>
            <a:off x="468313" y="1142984"/>
            <a:ext cx="8277225" cy="4318000"/>
          </a:xfrm>
          <a:prstGeom prst="rect">
            <a:avLst/>
          </a:prstGeom>
        </p:spPr>
        <p:txBody>
          <a:bodyPr/>
          <a:lstStyle/>
          <a:p>
            <a:pPr marL="274320" marR="0" lvl="0" indent="-274320" algn="just" defTabSz="914400" rtl="0" eaLnBrk="1" fontAlgn="auto" latinLnBrk="0" hangingPunct="1">
              <a:spcBef>
                <a:spcPts val="580"/>
              </a:spcBef>
              <a:spcAft>
                <a:spcPts val="1200"/>
              </a:spcAft>
              <a:buClr>
                <a:schemeClr val="accent1"/>
              </a:buClr>
              <a:buSzPct val="85000"/>
              <a:buFont typeface="Wingdings 2"/>
              <a:buChar char=""/>
              <a:tabLst/>
              <a:defRPr/>
            </a:pPr>
            <a:r>
              <a:rPr kumimoji="0" lang="es-ES" b="0" i="0" u="none" strike="noStrike" kern="1200" cap="none" spc="0" normalizeH="0" baseline="0" noProof="0" dirty="0" smtClean="0">
                <a:ln>
                  <a:noFill/>
                </a:ln>
                <a:solidFill>
                  <a:schemeClr val="tx1"/>
                </a:solidFill>
                <a:effectLst/>
                <a:uLnTx/>
                <a:uFillTx/>
                <a:latin typeface="Maiandra GD" pitchFamily="34" charset="0"/>
              </a:rPr>
              <a:t>Para enviar información</a:t>
            </a:r>
            <a:r>
              <a:rPr kumimoji="0" lang="es-ES" b="0" i="0" u="none" strike="noStrike" kern="1200" cap="none" spc="0" normalizeH="0" noProof="0" dirty="0" smtClean="0">
                <a:ln>
                  <a:noFill/>
                </a:ln>
                <a:solidFill>
                  <a:schemeClr val="tx1"/>
                </a:solidFill>
                <a:effectLst/>
                <a:uLnTx/>
                <a:uFillTx/>
                <a:latin typeface="Maiandra GD" pitchFamily="34" charset="0"/>
              </a:rPr>
              <a:t> de una computadora a otra, los datos</a:t>
            </a:r>
            <a:r>
              <a:rPr kumimoji="0" lang="es-ES" b="0" i="0" u="none" strike="noStrike" kern="1200" cap="none" spc="0" normalizeH="0" baseline="0" noProof="0" dirty="0" smtClean="0">
                <a:ln>
                  <a:noFill/>
                </a:ln>
                <a:solidFill>
                  <a:schemeClr val="tx1"/>
                </a:solidFill>
                <a:effectLst/>
                <a:uLnTx/>
                <a:uFillTx/>
                <a:latin typeface="Maiandra GD" pitchFamily="34" charset="0"/>
              </a:rPr>
              <a:t> se deben colocar en paquetes que se puedan administrar y rastrear, a través de un proceso denominado </a:t>
            </a:r>
            <a:r>
              <a:rPr kumimoji="0" lang="es-ES" b="1" i="0" u="none" strike="noStrike" kern="1200" cap="none" spc="0" normalizeH="0" baseline="0" noProof="0" dirty="0" smtClean="0">
                <a:ln>
                  <a:noFill/>
                </a:ln>
                <a:solidFill>
                  <a:schemeClr val="tx1"/>
                </a:solidFill>
                <a:effectLst/>
                <a:uLnTx/>
                <a:uFillTx/>
                <a:latin typeface="Maiandra GD" pitchFamily="34" charset="0"/>
              </a:rPr>
              <a:t>encapsulamiento</a:t>
            </a:r>
            <a:r>
              <a:rPr kumimoji="0" lang="es-ES" b="0" i="0" u="none" strike="noStrike" kern="1200" cap="none" spc="0" normalizeH="0" baseline="0" noProof="0" dirty="0" smtClean="0">
                <a:ln>
                  <a:noFill/>
                </a:ln>
                <a:solidFill>
                  <a:schemeClr val="tx1"/>
                </a:solidFill>
                <a:effectLst/>
                <a:uLnTx/>
                <a:uFillTx/>
                <a:latin typeface="Maiandra GD" pitchFamily="34" charset="0"/>
              </a:rPr>
              <a:t> .</a:t>
            </a:r>
          </a:p>
          <a:p>
            <a:pPr marL="274320" marR="0" lvl="0" indent="-274320" algn="just" defTabSz="914400" rtl="0" eaLnBrk="1" fontAlgn="auto" latinLnBrk="0" hangingPunct="1">
              <a:spcBef>
                <a:spcPts val="580"/>
              </a:spcBef>
              <a:spcAft>
                <a:spcPts val="1200"/>
              </a:spcAft>
              <a:buClr>
                <a:schemeClr val="accent1"/>
              </a:buClr>
              <a:buSzPct val="85000"/>
              <a:buFont typeface="Wingdings 2"/>
              <a:buChar char=""/>
              <a:tabLst/>
              <a:defRPr/>
            </a:pPr>
            <a:r>
              <a:rPr kumimoji="0" lang="es-MX" b="0" i="0" u="none" strike="noStrike" kern="1200" cap="none" spc="0" normalizeH="0" baseline="0" noProof="0" dirty="0" smtClean="0">
                <a:ln>
                  <a:noFill/>
                </a:ln>
                <a:solidFill>
                  <a:schemeClr val="tx1"/>
                </a:solidFill>
                <a:effectLst/>
                <a:uLnTx/>
                <a:uFillTx/>
                <a:latin typeface="Maiandra GD" pitchFamily="34" charset="0"/>
              </a:rPr>
              <a:t>Los datos desde el origen viajan a través de diferentes capas.</a:t>
            </a:r>
          </a:p>
          <a:p>
            <a:pPr marL="274320" lvl="0" indent="-274320" algn="just">
              <a:spcBef>
                <a:spcPts val="580"/>
              </a:spcBef>
              <a:spcAft>
                <a:spcPts val="1200"/>
              </a:spcAft>
              <a:buClr>
                <a:schemeClr val="accent1"/>
              </a:buClr>
              <a:buSzPct val="85000"/>
              <a:buFont typeface="Wingdings 2"/>
              <a:buChar char=""/>
              <a:defRPr/>
            </a:pPr>
            <a:r>
              <a:rPr lang="es-ES" dirty="0" smtClean="0">
                <a:latin typeface="Maiandra GD" pitchFamily="34" charset="0"/>
              </a:rPr>
              <a:t>Las tres capas superiores (aplicación, presentación y sesión) preparan los datos para su transmisión, creando un formato común para la </a:t>
            </a:r>
            <a:r>
              <a:rPr lang="es-ES" dirty="0" smtClean="0">
                <a:latin typeface="Maiandra GD" pitchFamily="34" charset="0"/>
              </a:rPr>
              <a:t>transmisión.</a:t>
            </a:r>
            <a:endParaRPr lang="es-ES" dirty="0" smtClean="0">
              <a:latin typeface="Maiandra GD" pitchFamily="34" charset="0"/>
            </a:endParaRPr>
          </a:p>
          <a:p>
            <a:pPr marL="274320" lvl="0" indent="-274320" algn="just">
              <a:spcBef>
                <a:spcPts val="580"/>
              </a:spcBef>
              <a:spcAft>
                <a:spcPts val="1200"/>
              </a:spcAft>
              <a:buClr>
                <a:schemeClr val="accent1"/>
              </a:buClr>
              <a:buSzPct val="85000"/>
              <a:buFont typeface="Wingdings 2"/>
              <a:buChar char=""/>
              <a:defRPr/>
            </a:pPr>
            <a:r>
              <a:rPr kumimoji="0" lang="es-ES" b="1" i="1" u="none" strike="noStrike" kern="1200" cap="none" spc="0" normalizeH="0" baseline="0" noProof="0" dirty="0" smtClean="0">
                <a:ln>
                  <a:noFill/>
                </a:ln>
                <a:solidFill>
                  <a:schemeClr val="tx1"/>
                </a:solidFill>
                <a:effectLst>
                  <a:outerShdw blurRad="38100" dist="38100" dir="2700000" algn="tl">
                    <a:srgbClr val="C0C0C0"/>
                  </a:outerShdw>
                </a:effectLst>
                <a:uLnTx/>
                <a:uFillTx/>
                <a:latin typeface="Maiandra GD" pitchFamily="34" charset="0"/>
              </a:rPr>
              <a:t>El encapsulamiento rodea los datos con la información de protocolo necesaria antes de que se una al tráfico de la red</a:t>
            </a:r>
            <a:r>
              <a:rPr kumimoji="0" lang="es-ES" b="0" i="0" u="none" strike="noStrike" kern="1200" cap="none" spc="0" normalizeH="0" baseline="0" noProof="0" dirty="0" smtClean="0">
                <a:ln>
                  <a:noFill/>
                </a:ln>
                <a:solidFill>
                  <a:schemeClr val="tx1"/>
                </a:solidFill>
                <a:effectLst/>
                <a:uLnTx/>
                <a:uFillTx/>
                <a:latin typeface="Maiandra GD" pitchFamily="34" charset="0"/>
              </a:rPr>
              <a:t>. </a:t>
            </a:r>
          </a:p>
          <a:p>
            <a:pPr marL="274320" lvl="0" indent="-274320" algn="just">
              <a:spcBef>
                <a:spcPts val="580"/>
              </a:spcBef>
              <a:spcAft>
                <a:spcPts val="1200"/>
              </a:spcAft>
              <a:buClr>
                <a:schemeClr val="accent1"/>
              </a:buClr>
              <a:buSzPct val="85000"/>
              <a:buFont typeface="Wingdings 2"/>
              <a:buChar char=""/>
              <a:defRPr/>
            </a:pPr>
            <a:r>
              <a:rPr kumimoji="0" lang="es-ES" b="0" i="0" u="none" strike="noStrike" kern="1200" cap="none" spc="0" normalizeH="0" baseline="0" noProof="0" dirty="0" smtClean="0">
                <a:ln>
                  <a:noFill/>
                </a:ln>
                <a:solidFill>
                  <a:schemeClr val="tx1"/>
                </a:solidFill>
                <a:effectLst/>
                <a:uLnTx/>
                <a:uFillTx/>
                <a:latin typeface="Maiandra GD" pitchFamily="34" charset="0"/>
              </a:rPr>
              <a:t>A medida que los datos se desplazan a través de las capas del modelo OSI, reciben encabezados, información final y otros tipos de información.</a:t>
            </a:r>
          </a:p>
        </p:txBody>
      </p:sp>
      <p:grpSp>
        <p:nvGrpSpPr>
          <p:cNvPr id="13" name="12 Grupo"/>
          <p:cNvGrpSpPr/>
          <p:nvPr/>
        </p:nvGrpSpPr>
        <p:grpSpPr>
          <a:xfrm>
            <a:off x="543985" y="5196786"/>
            <a:ext cx="8242857" cy="1042089"/>
            <a:chOff x="285720" y="5196786"/>
            <a:chExt cx="8242857" cy="1042089"/>
          </a:xfrm>
        </p:grpSpPr>
        <p:pic>
          <p:nvPicPr>
            <p:cNvPr id="8" name="Picture 4" descr="encapsulamiento"/>
            <p:cNvPicPr>
              <a:picLocks noChangeAspect="1" noChangeArrowheads="1"/>
            </p:cNvPicPr>
            <p:nvPr/>
          </p:nvPicPr>
          <p:blipFill>
            <a:blip r:embed="rId2"/>
            <a:srcRect/>
            <a:stretch>
              <a:fillRect/>
            </a:stretch>
          </p:blipFill>
          <p:spPr bwMode="auto">
            <a:xfrm>
              <a:off x="285720" y="5196786"/>
              <a:ext cx="7294620" cy="1042089"/>
            </a:xfrm>
            <a:prstGeom prst="rect">
              <a:avLst/>
            </a:prstGeom>
            <a:noFill/>
            <a:ln w="9525">
              <a:noFill/>
              <a:miter lim="800000"/>
              <a:headEnd/>
              <a:tailEnd/>
            </a:ln>
          </p:spPr>
        </p:pic>
        <p:sp>
          <p:nvSpPr>
            <p:cNvPr id="9" name="7 CuadroTexto"/>
            <p:cNvSpPr txBox="1">
              <a:spLocks noChangeArrowheads="1"/>
            </p:cNvSpPr>
            <p:nvPr/>
          </p:nvSpPr>
          <p:spPr bwMode="auto">
            <a:xfrm>
              <a:off x="7773483" y="5534568"/>
              <a:ext cx="755094" cy="369332"/>
            </a:xfrm>
            <a:prstGeom prst="rect">
              <a:avLst/>
            </a:prstGeom>
            <a:noFill/>
            <a:ln w="9525">
              <a:noFill/>
              <a:miter lim="800000"/>
              <a:headEnd/>
              <a:tailEnd/>
            </a:ln>
          </p:spPr>
          <p:txBody>
            <a:bodyPr wrap="square">
              <a:spAutoFit/>
            </a:bodyPr>
            <a:lstStyle/>
            <a:p>
              <a:r>
                <a:rPr lang="es-MX" dirty="0">
                  <a:solidFill>
                    <a:srgbClr val="FF0000"/>
                  </a:solidFill>
                  <a:latin typeface="Arial Black" pitchFamily="34" charset="0"/>
                </a:rPr>
                <a:t>bits</a:t>
              </a:r>
              <a:endParaRPr lang="es-ES" dirty="0">
                <a:solidFill>
                  <a:srgbClr val="FF0000"/>
                </a:solidFill>
                <a:latin typeface="Arial Black" pitchFamily="34" charset="0"/>
              </a:endParaRPr>
            </a:p>
          </p:txBody>
        </p:sp>
        <p:cxnSp>
          <p:nvCxnSpPr>
            <p:cNvPr id="10" name="9 Conector recto"/>
            <p:cNvCxnSpPr/>
            <p:nvPr/>
          </p:nvCxnSpPr>
          <p:spPr>
            <a:xfrm>
              <a:off x="7572396" y="5715016"/>
              <a:ext cx="243411" cy="1079"/>
            </a:xfrm>
            <a:prstGeom prst="line">
              <a:avLst/>
            </a:prstGeom>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71414"/>
            <a:ext cx="7772400" cy="1143000"/>
          </a:xfrm>
        </p:spPr>
        <p:txBody>
          <a:bodyPr>
            <a:normAutofit/>
          </a:bodyPr>
          <a:lstStyle/>
          <a:p>
            <a:r>
              <a:rPr lang="es-MX" sz="4800" b="1" dirty="0" smtClean="0">
                <a:solidFill>
                  <a:schemeClr val="accent5"/>
                </a:solidFill>
                <a:effectLst>
                  <a:outerShdw blurRad="38100" dist="38100" dir="2700000" algn="tl">
                    <a:srgbClr val="000000">
                      <a:alpha val="43137"/>
                    </a:srgbClr>
                  </a:outerShdw>
                </a:effectLst>
                <a:latin typeface="Maiandra GD" pitchFamily="34" charset="0"/>
              </a:rPr>
              <a:t>Bibliografía</a:t>
            </a:r>
            <a:endParaRPr lang="es-ES" sz="4800" b="1" dirty="0">
              <a:solidFill>
                <a:schemeClr val="accent5"/>
              </a:solidFill>
              <a:effectLst>
                <a:outerShdw blurRad="38100" dist="38100" dir="2700000" algn="tl">
                  <a:srgbClr val="000000">
                    <a:alpha val="43137"/>
                  </a:srgbClr>
                </a:outerShdw>
              </a:effectLst>
              <a:latin typeface="Maiandra GD" pitchFamily="34" charset="0"/>
            </a:endParaRPr>
          </a:p>
        </p:txBody>
      </p:sp>
      <p:sp>
        <p:nvSpPr>
          <p:cNvPr id="3" name="2 Marcador de contenido"/>
          <p:cNvSpPr>
            <a:spLocks noGrp="1"/>
          </p:cNvSpPr>
          <p:nvPr>
            <p:ph idx="1"/>
          </p:nvPr>
        </p:nvSpPr>
        <p:spPr>
          <a:xfrm>
            <a:off x="457200" y="1689119"/>
            <a:ext cx="8229600" cy="4525963"/>
          </a:xfrm>
        </p:spPr>
        <p:txBody>
          <a:bodyPr>
            <a:normAutofit/>
          </a:bodyPr>
          <a:lstStyle/>
          <a:p>
            <a:pPr lvl="1">
              <a:lnSpc>
                <a:spcPct val="90000"/>
              </a:lnSpc>
              <a:buFont typeface="Wingdings" pitchFamily="2" charset="2"/>
              <a:buChar char="v"/>
            </a:pPr>
            <a:r>
              <a:rPr lang="en-US" sz="1800" b="1" i="1" dirty="0" smtClean="0">
                <a:latin typeface="Maiandra GD" pitchFamily="34" charset="0"/>
              </a:rPr>
              <a:t>Computer Networking: A Top Down Approach </a:t>
            </a:r>
            <a:r>
              <a:rPr lang="en-US" sz="1800" b="1" dirty="0" smtClean="0">
                <a:latin typeface="Maiandra GD" pitchFamily="34" charset="0"/>
              </a:rPr>
              <a:t/>
            </a:r>
            <a:br>
              <a:rPr lang="en-US" sz="1800" b="1" dirty="0" smtClean="0">
                <a:latin typeface="Maiandra GD" pitchFamily="34" charset="0"/>
              </a:rPr>
            </a:br>
            <a:r>
              <a:rPr lang="en-US" sz="1800" dirty="0" smtClean="0">
                <a:latin typeface="Maiandra GD" pitchFamily="34" charset="0"/>
              </a:rPr>
              <a:t>4</a:t>
            </a:r>
            <a:r>
              <a:rPr lang="en-US" sz="1800" baseline="30000" dirty="0" smtClean="0">
                <a:latin typeface="Maiandra GD" pitchFamily="34" charset="0"/>
              </a:rPr>
              <a:t>th</a:t>
            </a:r>
            <a:r>
              <a:rPr lang="en-US" sz="1800" dirty="0" smtClean="0">
                <a:latin typeface="Maiandra GD" pitchFamily="34" charset="0"/>
              </a:rPr>
              <a:t> edition</a:t>
            </a:r>
            <a:br>
              <a:rPr lang="en-US" sz="1800" dirty="0" smtClean="0">
                <a:latin typeface="Maiandra GD" pitchFamily="34" charset="0"/>
              </a:rPr>
            </a:br>
            <a:r>
              <a:rPr lang="en-US" sz="1800" dirty="0" smtClean="0">
                <a:latin typeface="Maiandra GD" pitchFamily="34" charset="0"/>
              </a:rPr>
              <a:t>Jim Kurose, Keith Ross</a:t>
            </a:r>
            <a:br>
              <a:rPr lang="en-US" sz="1800" dirty="0" smtClean="0">
                <a:latin typeface="Maiandra GD" pitchFamily="34" charset="0"/>
              </a:rPr>
            </a:br>
            <a:r>
              <a:rPr lang="en-US" sz="1800" dirty="0" smtClean="0">
                <a:latin typeface="Maiandra GD" pitchFamily="34" charset="0"/>
              </a:rPr>
              <a:t>Addison-Wesley, July 2007, ISBN: 9780321497703</a:t>
            </a:r>
          </a:p>
          <a:p>
            <a:pPr lvl="1">
              <a:lnSpc>
                <a:spcPct val="90000"/>
              </a:lnSpc>
            </a:pPr>
            <a:endParaRPr lang="es-ES" sz="1800" dirty="0" smtClean="0">
              <a:latin typeface="Maiandra GD" pitchFamily="34" charset="0"/>
            </a:endParaRPr>
          </a:p>
          <a:p>
            <a:pPr lvl="1">
              <a:lnSpc>
                <a:spcPct val="90000"/>
              </a:lnSpc>
              <a:buNone/>
            </a:pPr>
            <a:endParaRPr lang="es-MX" sz="1800" dirty="0" smtClean="0">
              <a:latin typeface="Maiandra GD" pitchFamily="34" charset="0"/>
            </a:endParaRPr>
          </a:p>
          <a:p>
            <a:pPr lvl="1">
              <a:lnSpc>
                <a:spcPct val="90000"/>
              </a:lnSpc>
              <a:buFont typeface="Wingdings" pitchFamily="2" charset="2"/>
              <a:buChar char="v"/>
            </a:pPr>
            <a:r>
              <a:rPr lang="es-MX" sz="1800" b="1" i="1" dirty="0" smtClean="0">
                <a:latin typeface="Maiandra GD" pitchFamily="34" charset="0"/>
              </a:rPr>
              <a:t>Network Fundamentals, CCNA </a:t>
            </a:r>
            <a:r>
              <a:rPr lang="es-MX" sz="1800" b="1" i="1" dirty="0" err="1" smtClean="0">
                <a:latin typeface="Maiandra GD" pitchFamily="34" charset="0"/>
              </a:rPr>
              <a:t>Exploration</a:t>
            </a:r>
            <a:r>
              <a:rPr lang="es-MX" sz="1800" b="1" i="1" dirty="0" smtClean="0">
                <a:latin typeface="Maiandra GD" pitchFamily="34" charset="0"/>
              </a:rPr>
              <a:t> </a:t>
            </a:r>
            <a:r>
              <a:rPr lang="es-MX" sz="1800" b="1" i="1" dirty="0" err="1" smtClean="0">
                <a:latin typeface="Maiandra GD" pitchFamily="34" charset="0"/>
              </a:rPr>
              <a:t>Companion</a:t>
            </a:r>
            <a:r>
              <a:rPr lang="es-MX" sz="1800" b="1" i="1" dirty="0" smtClean="0">
                <a:latin typeface="Maiandra GD" pitchFamily="34" charset="0"/>
              </a:rPr>
              <a:t> Guide</a:t>
            </a:r>
          </a:p>
          <a:p>
            <a:pPr lvl="1">
              <a:lnSpc>
                <a:spcPct val="90000"/>
              </a:lnSpc>
              <a:buNone/>
            </a:pPr>
            <a:r>
              <a:rPr lang="es-MX" sz="1800" dirty="0" smtClean="0">
                <a:latin typeface="Maiandra GD" pitchFamily="34" charset="0"/>
              </a:rPr>
              <a:t>	Mark </a:t>
            </a:r>
            <a:r>
              <a:rPr lang="es-MX" sz="1800" dirty="0" err="1" smtClean="0">
                <a:latin typeface="Maiandra GD" pitchFamily="34" charset="0"/>
              </a:rPr>
              <a:t>A.Dye</a:t>
            </a:r>
            <a:r>
              <a:rPr lang="es-MX" sz="1800" dirty="0" smtClean="0">
                <a:latin typeface="Maiandra GD" pitchFamily="34" charset="0"/>
              </a:rPr>
              <a:t>, Rick McDonald, </a:t>
            </a:r>
            <a:r>
              <a:rPr lang="es-MX" sz="1800" dirty="0" err="1" smtClean="0">
                <a:latin typeface="Maiandra GD" pitchFamily="34" charset="0"/>
              </a:rPr>
              <a:t>Antoon</a:t>
            </a:r>
            <a:r>
              <a:rPr lang="es-MX" sz="1800" dirty="0" smtClean="0">
                <a:latin typeface="Maiandra GD" pitchFamily="34" charset="0"/>
              </a:rPr>
              <a:t> W. </a:t>
            </a:r>
            <a:r>
              <a:rPr lang="es-MX" sz="1800" dirty="0" err="1" smtClean="0">
                <a:latin typeface="Maiandra GD" pitchFamily="34" charset="0"/>
              </a:rPr>
              <a:t>Rufi</a:t>
            </a:r>
            <a:endParaRPr lang="es-MX" sz="1800" dirty="0" smtClean="0">
              <a:latin typeface="Maiandra GD" pitchFamily="34" charset="0"/>
            </a:endParaRPr>
          </a:p>
          <a:p>
            <a:pPr lvl="1">
              <a:lnSpc>
                <a:spcPct val="90000"/>
              </a:lnSpc>
              <a:buNone/>
            </a:pPr>
            <a:r>
              <a:rPr lang="es-MX" sz="1800" dirty="0" smtClean="0">
                <a:latin typeface="Maiandra GD" pitchFamily="34" charset="0"/>
              </a:rPr>
              <a:t>	Cisco </a:t>
            </a:r>
            <a:r>
              <a:rPr lang="es-MX" sz="1800" dirty="0" err="1" smtClean="0">
                <a:latin typeface="Maiandra GD" pitchFamily="34" charset="0"/>
              </a:rPr>
              <a:t>Press</a:t>
            </a:r>
            <a:r>
              <a:rPr lang="es-MX" sz="1800" dirty="0" smtClean="0">
                <a:latin typeface="Maiandra GD" pitchFamily="34" charset="0"/>
              </a:rPr>
              <a:t>, Noviembre 2007, ISBN: 9781587132087</a:t>
            </a:r>
            <a:endParaRPr lang="es-ES" sz="1800" dirty="0" smtClean="0">
              <a:latin typeface="Maiandra GD" pitchFamily="34" charset="0"/>
            </a:endParaRPr>
          </a:p>
        </p:txBody>
      </p:sp>
      <p:sp>
        <p:nvSpPr>
          <p:cNvPr id="4" name="3 Marcador de número de diapositiva"/>
          <p:cNvSpPr>
            <a:spLocks noGrp="1"/>
          </p:cNvSpPr>
          <p:nvPr>
            <p:ph type="sldNum" sz="quarter" idx="12"/>
          </p:nvPr>
        </p:nvSpPr>
        <p:spPr/>
        <p:txBody>
          <a:bodyPr/>
          <a:lstStyle/>
          <a:p>
            <a:fld id="{8E9EA971-267B-4C68-8D7F-AE83A1F219EA}" type="slidenum">
              <a:rPr lang="es-ES" smtClean="0"/>
              <a:pPr/>
              <a:t>26</a:t>
            </a:fld>
            <a:endParaRPr lang="es-E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8280" y="71414"/>
            <a:ext cx="8640000" cy="1080000"/>
          </a:xfrm>
        </p:spPr>
        <p:txBody>
          <a:bodyPr>
            <a:normAutofit/>
          </a:bodyPr>
          <a:lstStyle/>
          <a:p>
            <a:pPr lvl="0"/>
            <a:r>
              <a:rPr lang="es-CO" sz="4400" b="1" dirty="0" smtClean="0">
                <a:solidFill>
                  <a:schemeClr val="accent5"/>
                </a:solidFill>
                <a:effectLst>
                  <a:outerShdw blurRad="38100" dist="38100" dir="2700000" algn="tl">
                    <a:srgbClr val="000000">
                      <a:alpha val="43137"/>
                    </a:srgbClr>
                  </a:outerShdw>
                </a:effectLst>
                <a:latin typeface="Maiandra GD" pitchFamily="34" charset="0"/>
              </a:rPr>
              <a:t>Modelo de capas y los protocolos</a:t>
            </a:r>
            <a:endParaRPr lang="es-ES" sz="4400" b="1" dirty="0">
              <a:solidFill>
                <a:schemeClr val="accent5"/>
              </a:solidFill>
              <a:effectLst>
                <a:outerShdw blurRad="38100" dist="38100" dir="2700000" algn="tl">
                  <a:srgbClr val="000000">
                    <a:alpha val="43137"/>
                  </a:srgbClr>
                </a:outerShdw>
              </a:effectLst>
              <a:latin typeface="Maiandra GD" pitchFamily="34" charset="0"/>
            </a:endParaRPr>
          </a:p>
        </p:txBody>
      </p:sp>
      <p:sp>
        <p:nvSpPr>
          <p:cNvPr id="3" name="2 Marcador de contenido"/>
          <p:cNvSpPr>
            <a:spLocks noGrp="1"/>
          </p:cNvSpPr>
          <p:nvPr>
            <p:ph sz="quarter" idx="1"/>
          </p:nvPr>
        </p:nvSpPr>
        <p:spPr>
          <a:xfrm>
            <a:off x="218280" y="1357298"/>
            <a:ext cx="8640000" cy="5400000"/>
          </a:xfrm>
        </p:spPr>
        <p:txBody>
          <a:bodyPr/>
          <a:lstStyle/>
          <a:p>
            <a:pPr algn="just">
              <a:lnSpc>
                <a:spcPct val="150000"/>
              </a:lnSpc>
            </a:pPr>
            <a:r>
              <a:rPr lang="es-CO" sz="2400" dirty="0" smtClean="0">
                <a:latin typeface="Maiandra GD" pitchFamily="34" charset="0"/>
              </a:rPr>
              <a:t>Cuando un sistema se vuelve complejo, el diseñador del sistema introduce otro nivel de abstracción.</a:t>
            </a:r>
          </a:p>
          <a:p>
            <a:pPr lvl="2" algn="just">
              <a:lnSpc>
                <a:spcPct val="150000"/>
              </a:lnSpc>
            </a:pPr>
            <a:r>
              <a:rPr lang="es-CO" dirty="0" smtClean="0">
                <a:latin typeface="Maiandra GD" pitchFamily="34" charset="0"/>
              </a:rPr>
              <a:t>La idea de una abstracción es definir un modelo unificador que capture los aspectos importantes del sistema y oculte los detalles de cómo fue implementado.</a:t>
            </a:r>
          </a:p>
          <a:p>
            <a:pPr algn="just">
              <a:lnSpc>
                <a:spcPct val="150000"/>
              </a:lnSpc>
            </a:pPr>
            <a:r>
              <a:rPr lang="es-CO" sz="2400" dirty="0" smtClean="0">
                <a:latin typeface="Maiandra GD" pitchFamily="34" charset="0"/>
              </a:rPr>
              <a:t>El reto es identificar las abstracciones que simultáneamente sean útiles en un amplio número de situaciones y, a la vez, puedan ser implementadas eficientemente.  </a:t>
            </a:r>
          </a:p>
          <a:p>
            <a:endParaRPr lang="es-ES" dirty="0">
              <a:latin typeface="Maiandra GD"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18280" y="428604"/>
            <a:ext cx="8640000" cy="6143668"/>
          </a:xfrm>
        </p:spPr>
        <p:txBody>
          <a:bodyPr>
            <a:normAutofit/>
          </a:bodyPr>
          <a:lstStyle/>
          <a:p>
            <a:pPr algn="just">
              <a:lnSpc>
                <a:spcPct val="150000"/>
              </a:lnSpc>
            </a:pPr>
            <a:r>
              <a:rPr lang="es-CO" sz="2400" dirty="0" smtClean="0">
                <a:latin typeface="Maiandra GD" pitchFamily="34" charset="0"/>
              </a:rPr>
              <a:t>En sistemas en red, la abstracción lleva al concepto del modelo de capas.</a:t>
            </a:r>
          </a:p>
          <a:p>
            <a:pPr lvl="1" algn="just">
              <a:lnSpc>
                <a:spcPct val="150000"/>
              </a:lnSpc>
            </a:pPr>
            <a:r>
              <a:rPr lang="es-CO" sz="2000" dirty="0" smtClean="0">
                <a:latin typeface="Maiandra GD" pitchFamily="34" charset="0"/>
              </a:rPr>
              <a:t>Se comienza con servicios ofrecidos por la capa física y luego se adiciona una secuencia de capas, cada una de ellas ofreciendo un nivel de servicios más abstracto.</a:t>
            </a:r>
          </a:p>
          <a:p>
            <a:pPr algn="just">
              <a:lnSpc>
                <a:spcPct val="150000"/>
              </a:lnSpc>
            </a:pPr>
            <a:r>
              <a:rPr lang="es-CO" sz="2400" dirty="0" smtClean="0">
                <a:latin typeface="Maiandra GD" pitchFamily="34" charset="0"/>
              </a:rPr>
              <a:t>Un </a:t>
            </a:r>
            <a:r>
              <a:rPr lang="es-CO" sz="2400" b="1" dirty="0" smtClean="0">
                <a:solidFill>
                  <a:srgbClr val="FF0000"/>
                </a:solidFill>
                <a:latin typeface="Maiandra GD" pitchFamily="34" charset="0"/>
              </a:rPr>
              <a:t>modelo de capas </a:t>
            </a:r>
            <a:r>
              <a:rPr lang="es-CO" sz="2400" dirty="0" smtClean="0">
                <a:latin typeface="Maiandra GD" pitchFamily="34" charset="0"/>
              </a:rPr>
              <a:t>ofrece dos características interesantes:</a:t>
            </a:r>
          </a:p>
          <a:p>
            <a:pPr lvl="1" algn="just">
              <a:lnSpc>
                <a:spcPct val="150000"/>
              </a:lnSpc>
            </a:pPr>
            <a:r>
              <a:rPr lang="es-CO" sz="2000" dirty="0" smtClean="0">
                <a:latin typeface="Maiandra GD" pitchFamily="34" charset="0"/>
              </a:rPr>
              <a:t>Descompone el problema de construir una red en partes más manejables (no es necesario construir un sistema monolítico que hace todo).</a:t>
            </a:r>
          </a:p>
          <a:p>
            <a:pPr lvl="1" algn="just">
              <a:lnSpc>
                <a:spcPct val="150000"/>
              </a:lnSpc>
            </a:pPr>
            <a:r>
              <a:rPr lang="es-CO" sz="2000" dirty="0" smtClean="0">
                <a:latin typeface="Maiandra GD" pitchFamily="34" charset="0"/>
              </a:rPr>
              <a:t>Proporciona un diseño más modular (si se quiere colocar un nuevo servicio, sólo se debe modificar la funcionalidad de una capa).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71414"/>
            <a:ext cx="8640000" cy="1080000"/>
          </a:xfrm>
        </p:spPr>
        <p:txBody>
          <a:bodyPr>
            <a:normAutofit/>
          </a:bodyPr>
          <a:lstStyle/>
          <a:p>
            <a:r>
              <a:rPr lang="es-MX" sz="4400" b="1" dirty="0" smtClean="0">
                <a:solidFill>
                  <a:schemeClr val="accent5"/>
                </a:solidFill>
                <a:effectLst>
                  <a:outerShdw blurRad="38100" dist="38100" dir="2700000" algn="tl">
                    <a:srgbClr val="000000">
                      <a:alpha val="43137"/>
                    </a:srgbClr>
                  </a:outerShdw>
                </a:effectLst>
                <a:latin typeface="Maiandra GD" pitchFamily="34" charset="0"/>
              </a:rPr>
              <a:t>¿Porqué utilizar capas?</a:t>
            </a:r>
            <a:endParaRPr lang="es-ES" sz="4400" b="1" dirty="0">
              <a:solidFill>
                <a:schemeClr val="accent5"/>
              </a:solidFill>
              <a:effectLst>
                <a:outerShdw blurRad="38100" dist="38100" dir="2700000" algn="tl">
                  <a:srgbClr val="000000">
                    <a:alpha val="43137"/>
                  </a:srgbClr>
                </a:outerShdw>
              </a:effectLst>
              <a:latin typeface="Maiandra GD" pitchFamily="34" charset="0"/>
            </a:endParaRPr>
          </a:p>
        </p:txBody>
      </p:sp>
      <p:sp>
        <p:nvSpPr>
          <p:cNvPr id="3" name="2 Marcador de contenido"/>
          <p:cNvSpPr>
            <a:spLocks noGrp="1"/>
          </p:cNvSpPr>
          <p:nvPr>
            <p:ph sz="quarter" idx="1"/>
          </p:nvPr>
        </p:nvSpPr>
        <p:spPr>
          <a:xfrm>
            <a:off x="214282" y="1447800"/>
            <a:ext cx="8640000" cy="5124472"/>
          </a:xfrm>
        </p:spPr>
        <p:txBody>
          <a:bodyPr>
            <a:normAutofit fontScale="92500"/>
          </a:bodyPr>
          <a:lstStyle/>
          <a:p>
            <a:pPr algn="just">
              <a:lnSpc>
                <a:spcPct val="160000"/>
              </a:lnSpc>
            </a:pPr>
            <a:r>
              <a:rPr lang="es-ES" dirty="0" smtClean="0">
                <a:latin typeface="Maiandra GD" pitchFamily="34" charset="0"/>
              </a:rPr>
              <a:t>Permite trabajar con sistemas complejos</a:t>
            </a:r>
          </a:p>
          <a:p>
            <a:pPr lvl="1" algn="just">
              <a:lnSpc>
                <a:spcPct val="160000"/>
              </a:lnSpc>
            </a:pPr>
            <a:r>
              <a:rPr lang="es-ES" dirty="0" smtClean="0">
                <a:latin typeface="Maiandra GD" pitchFamily="34" charset="0"/>
              </a:rPr>
              <a:t>una estructura explícita permite la identificación de las partes del sistema complejo y la interrelación entre ellas.</a:t>
            </a:r>
            <a:endParaRPr lang="es-ES" sz="2800" dirty="0" smtClean="0">
              <a:latin typeface="Maiandra GD" pitchFamily="34" charset="0"/>
            </a:endParaRPr>
          </a:p>
          <a:p>
            <a:pPr lvl="3" algn="just">
              <a:lnSpc>
                <a:spcPct val="160000"/>
              </a:lnSpc>
            </a:pPr>
            <a:r>
              <a:rPr lang="es-ES" sz="2400" dirty="0" smtClean="0">
                <a:solidFill>
                  <a:srgbClr val="FF0000"/>
                </a:solidFill>
                <a:latin typeface="Maiandra GD" pitchFamily="34" charset="0"/>
              </a:rPr>
              <a:t>modelo de referencia </a:t>
            </a:r>
            <a:r>
              <a:rPr lang="es-ES" sz="2400" dirty="0" smtClean="0">
                <a:latin typeface="Maiandra GD" pitchFamily="34" charset="0"/>
              </a:rPr>
              <a:t>de capas para discusiones.</a:t>
            </a:r>
          </a:p>
          <a:p>
            <a:pPr lvl="1" algn="just">
              <a:lnSpc>
                <a:spcPct val="160000"/>
              </a:lnSpc>
            </a:pPr>
            <a:r>
              <a:rPr lang="es-ES" dirty="0" smtClean="0">
                <a:latin typeface="Maiandra GD" pitchFamily="34" charset="0"/>
              </a:rPr>
              <a:t>la modularidad facilita el mantenimiento y la actualización del sistema.</a:t>
            </a:r>
          </a:p>
          <a:p>
            <a:pPr lvl="2" algn="just">
              <a:lnSpc>
                <a:spcPct val="160000"/>
              </a:lnSpc>
            </a:pPr>
            <a:r>
              <a:rPr lang="es-ES" sz="2400" dirty="0" smtClean="0">
                <a:latin typeface="Maiandra GD" pitchFamily="34" charset="0"/>
              </a:rPr>
              <a:t>cambios que se realicen en la implementación de un servicio de una capa es transparente para el resto del sistema.</a:t>
            </a:r>
          </a:p>
          <a:p>
            <a:pPr algn="just">
              <a:lnSpc>
                <a:spcPct val="160000"/>
              </a:lnSpc>
            </a:pPr>
            <a:endParaRPr lang="es-ES" dirty="0">
              <a:latin typeface="Maiandra GD"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71414"/>
            <a:ext cx="8640000" cy="1080000"/>
          </a:xfrm>
        </p:spPr>
        <p:txBody>
          <a:bodyPr>
            <a:normAutofit/>
          </a:bodyPr>
          <a:lstStyle/>
          <a:p>
            <a:r>
              <a:rPr lang="es-MX" sz="4800" b="1" dirty="0" smtClean="0">
                <a:solidFill>
                  <a:schemeClr val="accent5"/>
                </a:solidFill>
                <a:effectLst>
                  <a:outerShdw blurRad="38100" dist="38100" dir="2700000" algn="tl">
                    <a:srgbClr val="000000">
                      <a:alpha val="43137"/>
                    </a:srgbClr>
                  </a:outerShdw>
                </a:effectLst>
                <a:latin typeface="Maiandra GD" pitchFamily="34" charset="0"/>
              </a:rPr>
              <a:t>Modelo OSI</a:t>
            </a:r>
            <a:endParaRPr lang="es-ES" sz="4800" b="1" dirty="0">
              <a:solidFill>
                <a:schemeClr val="accent5"/>
              </a:solidFill>
              <a:effectLst>
                <a:outerShdw blurRad="38100" dist="38100" dir="2700000" algn="tl">
                  <a:srgbClr val="000000">
                    <a:alpha val="43137"/>
                  </a:srgbClr>
                </a:outerShdw>
              </a:effectLst>
              <a:latin typeface="Maiandra GD" pitchFamily="34" charset="0"/>
            </a:endParaRPr>
          </a:p>
        </p:txBody>
      </p:sp>
      <p:sp>
        <p:nvSpPr>
          <p:cNvPr id="3" name="2 Marcador de contenido"/>
          <p:cNvSpPr>
            <a:spLocks noGrp="1"/>
          </p:cNvSpPr>
          <p:nvPr>
            <p:ph sz="quarter" idx="1"/>
          </p:nvPr>
        </p:nvSpPr>
        <p:spPr>
          <a:xfrm>
            <a:off x="214282" y="1447800"/>
            <a:ext cx="8640000" cy="5124472"/>
          </a:xfrm>
        </p:spPr>
        <p:txBody>
          <a:bodyPr/>
          <a:lstStyle/>
          <a:p>
            <a:pPr algn="just">
              <a:lnSpc>
                <a:spcPct val="150000"/>
              </a:lnSpc>
            </a:pPr>
            <a:r>
              <a:rPr lang="es-CO" dirty="0" smtClean="0">
                <a:latin typeface="Maiandra GD" pitchFamily="34" charset="0"/>
              </a:rPr>
              <a:t>¿Qué es </a:t>
            </a:r>
            <a:r>
              <a:rPr lang="es-CO" b="1" dirty="0" smtClean="0">
                <a:solidFill>
                  <a:srgbClr val="FF0000"/>
                </a:solidFill>
                <a:latin typeface="Maiandra GD" pitchFamily="34" charset="0"/>
              </a:rPr>
              <a:t>OSI</a:t>
            </a:r>
            <a:r>
              <a:rPr lang="es-CO" dirty="0" smtClean="0">
                <a:latin typeface="Maiandra GD" pitchFamily="34" charset="0"/>
              </a:rPr>
              <a:t>?</a:t>
            </a:r>
          </a:p>
          <a:p>
            <a:pPr lvl="1" algn="just">
              <a:lnSpc>
                <a:spcPct val="150000"/>
              </a:lnSpc>
            </a:pPr>
            <a:r>
              <a:rPr lang="es-CO" b="1" u="sng" dirty="0" smtClean="0">
                <a:latin typeface="Maiandra GD" pitchFamily="34" charset="0"/>
              </a:rPr>
              <a:t>O</a:t>
            </a:r>
            <a:r>
              <a:rPr lang="es-CO" dirty="0" smtClean="0">
                <a:latin typeface="Maiandra GD" pitchFamily="34" charset="0"/>
              </a:rPr>
              <a:t>pen </a:t>
            </a:r>
            <a:r>
              <a:rPr lang="es-CO" b="1" u="sng" dirty="0" err="1" smtClean="0">
                <a:latin typeface="Maiandra GD" pitchFamily="34" charset="0"/>
              </a:rPr>
              <a:t>S</a:t>
            </a:r>
            <a:r>
              <a:rPr lang="es-CO" dirty="0" err="1" smtClean="0">
                <a:latin typeface="Maiandra GD" pitchFamily="34" charset="0"/>
              </a:rPr>
              <a:t>ystems</a:t>
            </a:r>
            <a:r>
              <a:rPr lang="es-CO" dirty="0" smtClean="0">
                <a:latin typeface="Maiandra GD" pitchFamily="34" charset="0"/>
              </a:rPr>
              <a:t> </a:t>
            </a:r>
            <a:r>
              <a:rPr lang="es-CO" b="1" u="sng" dirty="0" err="1" smtClean="0">
                <a:latin typeface="Maiandra GD" pitchFamily="34" charset="0"/>
              </a:rPr>
              <a:t>I</a:t>
            </a:r>
            <a:r>
              <a:rPr lang="es-CO" dirty="0" err="1" smtClean="0">
                <a:latin typeface="Maiandra GD" pitchFamily="34" charset="0"/>
              </a:rPr>
              <a:t>nterconnection</a:t>
            </a:r>
            <a:r>
              <a:rPr lang="es-CO" dirty="0" smtClean="0">
                <a:latin typeface="Maiandra GD" pitchFamily="34" charset="0"/>
              </a:rPr>
              <a:t>.</a:t>
            </a:r>
          </a:p>
          <a:p>
            <a:pPr lvl="1" algn="just">
              <a:lnSpc>
                <a:spcPct val="150000"/>
              </a:lnSpc>
            </a:pPr>
            <a:r>
              <a:rPr lang="es-CO" dirty="0" smtClean="0">
                <a:latin typeface="Maiandra GD" pitchFamily="34" charset="0"/>
              </a:rPr>
              <a:t>Conceptualmente: arquitectura general requerida para establecer comunicación entre computadoras.</a:t>
            </a:r>
          </a:p>
          <a:p>
            <a:pPr algn="just">
              <a:lnSpc>
                <a:spcPct val="150000"/>
              </a:lnSpc>
            </a:pPr>
            <a:r>
              <a:rPr lang="es-CO" dirty="0" smtClean="0">
                <a:latin typeface="Maiandra GD" pitchFamily="34" charset="0"/>
              </a:rPr>
              <a:t>OSI puede verse de dos formas:</a:t>
            </a:r>
            <a:endParaRPr lang="es-CO" b="1" dirty="0" smtClean="0">
              <a:latin typeface="Maiandra GD" pitchFamily="34" charset="0"/>
            </a:endParaRPr>
          </a:p>
          <a:p>
            <a:pPr lvl="1" algn="just">
              <a:lnSpc>
                <a:spcPct val="150000"/>
              </a:lnSpc>
            </a:pPr>
            <a:r>
              <a:rPr lang="es-CO" dirty="0" smtClean="0">
                <a:latin typeface="Maiandra GD" pitchFamily="34" charset="0"/>
              </a:rPr>
              <a:t>como un estándar.</a:t>
            </a:r>
          </a:p>
          <a:p>
            <a:pPr lvl="1" algn="just">
              <a:lnSpc>
                <a:spcPct val="150000"/>
              </a:lnSpc>
            </a:pPr>
            <a:r>
              <a:rPr lang="es-CO" dirty="0" smtClean="0">
                <a:latin typeface="Maiandra GD" pitchFamily="34" charset="0"/>
              </a:rPr>
              <a:t>como un modelo de referencia.</a:t>
            </a:r>
          </a:p>
          <a:p>
            <a:pPr algn="just">
              <a:lnSpc>
                <a:spcPct val="150000"/>
              </a:lnSpc>
            </a:pPr>
            <a:endParaRPr lang="es-ES" dirty="0">
              <a:latin typeface="Maiandra GD"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142852"/>
            <a:ext cx="8640000" cy="794248"/>
          </a:xfrm>
        </p:spPr>
        <p:txBody>
          <a:bodyPr>
            <a:noAutofit/>
          </a:bodyPr>
          <a:lstStyle/>
          <a:p>
            <a:r>
              <a:rPr lang="es-MX" sz="4400" b="1" dirty="0" smtClean="0">
                <a:solidFill>
                  <a:schemeClr val="accent5"/>
                </a:solidFill>
                <a:effectLst>
                  <a:outerShdw blurRad="38100" dist="38100" dir="2700000" algn="tl">
                    <a:srgbClr val="000000">
                      <a:alpha val="43137"/>
                    </a:srgbClr>
                  </a:outerShdw>
                </a:effectLst>
                <a:latin typeface="Maiandra GD" pitchFamily="34" charset="0"/>
              </a:rPr>
              <a:t>Modelo OSI como estándar</a:t>
            </a:r>
            <a:endParaRPr lang="es-ES" sz="4400" b="1" dirty="0">
              <a:solidFill>
                <a:schemeClr val="accent5"/>
              </a:solidFill>
              <a:effectLst>
                <a:outerShdw blurRad="38100" dist="38100" dir="2700000" algn="tl">
                  <a:srgbClr val="000000">
                    <a:alpha val="43137"/>
                  </a:srgbClr>
                </a:outerShdw>
              </a:effectLst>
              <a:latin typeface="Maiandra GD" pitchFamily="34" charset="0"/>
            </a:endParaRPr>
          </a:p>
        </p:txBody>
      </p:sp>
      <p:sp>
        <p:nvSpPr>
          <p:cNvPr id="3" name="2 Marcador de contenido"/>
          <p:cNvSpPr>
            <a:spLocks noGrp="1"/>
          </p:cNvSpPr>
          <p:nvPr>
            <p:ph sz="quarter" idx="1"/>
          </p:nvPr>
        </p:nvSpPr>
        <p:spPr>
          <a:xfrm>
            <a:off x="285720" y="1285860"/>
            <a:ext cx="8640000" cy="5286412"/>
          </a:xfrm>
        </p:spPr>
        <p:txBody>
          <a:bodyPr/>
          <a:lstStyle/>
          <a:p>
            <a:pPr algn="just">
              <a:lnSpc>
                <a:spcPct val="150000"/>
              </a:lnSpc>
            </a:pPr>
            <a:r>
              <a:rPr lang="es-CO" dirty="0" smtClean="0">
                <a:latin typeface="Maiandra GD" pitchFamily="34" charset="0"/>
              </a:rPr>
              <a:t>El desarrollo inicial de las redes de computadores fue promovido por redes experimentales como </a:t>
            </a:r>
            <a:r>
              <a:rPr lang="es-CO" dirty="0" err="1" smtClean="0">
                <a:latin typeface="Maiandra GD" pitchFamily="34" charset="0"/>
              </a:rPr>
              <a:t>ARPANet</a:t>
            </a:r>
            <a:r>
              <a:rPr lang="es-CO" dirty="0" smtClean="0">
                <a:latin typeface="Maiandra GD" pitchFamily="34" charset="0"/>
              </a:rPr>
              <a:t> y CYCLADES, seguidos por los fabricantes de computadores (SNA, </a:t>
            </a:r>
            <a:r>
              <a:rPr lang="es-CO" dirty="0" err="1" smtClean="0">
                <a:latin typeface="Maiandra GD" pitchFamily="34" charset="0"/>
              </a:rPr>
              <a:t>DECnet</a:t>
            </a:r>
            <a:r>
              <a:rPr lang="es-CO" dirty="0" smtClean="0">
                <a:latin typeface="Maiandra GD" pitchFamily="34" charset="0"/>
              </a:rPr>
              <a:t>, etcétera).</a:t>
            </a:r>
          </a:p>
          <a:p>
            <a:pPr lvl="2" algn="just">
              <a:lnSpc>
                <a:spcPct val="150000"/>
              </a:lnSpc>
            </a:pPr>
            <a:r>
              <a:rPr lang="es-CO" dirty="0" smtClean="0">
                <a:latin typeface="Maiandra GD" pitchFamily="34" charset="0"/>
              </a:rPr>
              <a:t>Las redes experimentales se diseñaron para ser heterogéneas (no importaba la marca de la computadora). Las redes de los fabricantes de equipos tenían su propio conjunto de convenciones para interconectar sus equipos y lo llamaban su “arquitectura de red”.</a:t>
            </a:r>
          </a:p>
          <a:p>
            <a:pPr algn="just">
              <a:lnSpc>
                <a:spcPct val="150000"/>
              </a:lnSpc>
              <a:buNone/>
            </a:pPr>
            <a:endParaRPr lang="es-ES" dirty="0">
              <a:latin typeface="Maiandra GD"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txBox="1">
            <a:spLocks/>
          </p:cNvSpPr>
          <p:nvPr/>
        </p:nvSpPr>
        <p:spPr>
          <a:xfrm>
            <a:off x="285720" y="285728"/>
            <a:ext cx="8640000" cy="6286544"/>
          </a:xfrm>
          <a:prstGeom prst="rect">
            <a:avLst/>
          </a:prstGeom>
        </p:spPr>
        <p:txBody>
          <a:bodyPr/>
          <a:lstStyle/>
          <a:p>
            <a:pPr algn="just">
              <a:lnSpc>
                <a:spcPct val="150000"/>
              </a:lnSpc>
              <a:buClr>
                <a:schemeClr val="accent1"/>
              </a:buClr>
              <a:buFont typeface="Arial" pitchFamily="34" charset="0"/>
              <a:buChar char="•"/>
            </a:pPr>
            <a:r>
              <a:rPr lang="es-CO" sz="2400" dirty="0" smtClean="0">
                <a:latin typeface="Maiandra GD" pitchFamily="34" charset="0"/>
              </a:rPr>
              <a:t> La necesidad de interconectar equipos de diferentes fabricantes se hizo evidente.	</a:t>
            </a:r>
          </a:p>
          <a:p>
            <a:pPr lvl="1" algn="just">
              <a:lnSpc>
                <a:spcPct val="150000"/>
              </a:lnSpc>
              <a:buClr>
                <a:schemeClr val="accent1"/>
              </a:buClr>
              <a:buFont typeface="Arial" pitchFamily="34" charset="0"/>
              <a:buChar char="•"/>
            </a:pPr>
            <a:r>
              <a:rPr lang="es-CO" sz="2400" dirty="0">
                <a:latin typeface="Maiandra GD" pitchFamily="34" charset="0"/>
              </a:rPr>
              <a:t> </a:t>
            </a:r>
            <a:r>
              <a:rPr lang="es-CO" sz="2000" dirty="0" smtClean="0">
                <a:latin typeface="Maiandra GD" pitchFamily="34" charset="0"/>
              </a:rPr>
              <a:t>En 1977, la </a:t>
            </a:r>
            <a:r>
              <a:rPr lang="es-CO" sz="2000" b="1" dirty="0" smtClean="0">
                <a:solidFill>
                  <a:srgbClr val="FF0000"/>
                </a:solidFill>
                <a:latin typeface="Maiandra GD" pitchFamily="34" charset="0"/>
              </a:rPr>
              <a:t>ISO</a:t>
            </a:r>
            <a:r>
              <a:rPr lang="es-CO" sz="2000" dirty="0" smtClean="0">
                <a:latin typeface="Maiandra GD" pitchFamily="34" charset="0"/>
              </a:rPr>
              <a:t> (</a:t>
            </a:r>
            <a:r>
              <a:rPr lang="es-CO" sz="2000" b="1" i="1" dirty="0" smtClean="0">
                <a:latin typeface="Maiandra GD" pitchFamily="34" charset="0"/>
              </a:rPr>
              <a:t>International </a:t>
            </a:r>
            <a:r>
              <a:rPr lang="es-CO" sz="2000" b="1" i="1" dirty="0" err="1" smtClean="0">
                <a:latin typeface="Maiandra GD" pitchFamily="34" charset="0"/>
              </a:rPr>
              <a:t>Organization</a:t>
            </a:r>
            <a:r>
              <a:rPr lang="es-CO" sz="2000" b="1" i="1" dirty="0" smtClean="0">
                <a:latin typeface="Maiandra GD" pitchFamily="34" charset="0"/>
              </a:rPr>
              <a:t> </a:t>
            </a:r>
            <a:r>
              <a:rPr lang="es-CO" sz="2000" b="1" i="1" dirty="0" err="1" smtClean="0">
                <a:latin typeface="Maiandra GD" pitchFamily="34" charset="0"/>
              </a:rPr>
              <a:t>for</a:t>
            </a:r>
            <a:r>
              <a:rPr lang="es-CO" sz="2000" b="1" i="1" dirty="0" smtClean="0">
                <a:latin typeface="Maiandra GD" pitchFamily="34" charset="0"/>
              </a:rPr>
              <a:t> </a:t>
            </a:r>
            <a:r>
              <a:rPr lang="es-CO" sz="2000" b="1" i="1" dirty="0" err="1" smtClean="0">
                <a:latin typeface="Maiandra GD" pitchFamily="34" charset="0"/>
              </a:rPr>
              <a:t>Standarization</a:t>
            </a:r>
            <a:r>
              <a:rPr lang="es-CO" sz="2000" dirty="0" smtClean="0">
                <a:latin typeface="Maiandra GD" pitchFamily="34" charset="0"/>
              </a:rPr>
              <a:t>) reconoció la necesidad de crear estándares para las redes informáticas y creó el subcomité SC16 (</a:t>
            </a:r>
            <a:r>
              <a:rPr lang="es-CO" sz="2000" b="1" i="1" dirty="0" smtClean="0">
                <a:latin typeface="Maiandra GD" pitchFamily="34" charset="0"/>
              </a:rPr>
              <a:t>Open </a:t>
            </a:r>
            <a:r>
              <a:rPr lang="es-CO" sz="2000" b="1" i="1" dirty="0" err="1" smtClean="0">
                <a:latin typeface="Maiandra GD" pitchFamily="34" charset="0"/>
              </a:rPr>
              <a:t>Systems</a:t>
            </a:r>
            <a:r>
              <a:rPr lang="es-CO" sz="2000" b="1" i="1" dirty="0" smtClean="0">
                <a:latin typeface="Maiandra GD" pitchFamily="34" charset="0"/>
              </a:rPr>
              <a:t> </a:t>
            </a:r>
            <a:r>
              <a:rPr lang="es-CO" sz="2000" b="1" i="1" dirty="0" err="1" smtClean="0">
                <a:latin typeface="Maiandra GD" pitchFamily="34" charset="0"/>
              </a:rPr>
              <a:t>Interconnection</a:t>
            </a:r>
            <a:r>
              <a:rPr lang="es-CO" sz="2000" dirty="0" smtClean="0">
                <a:latin typeface="Maiandra GD" pitchFamily="34" charset="0"/>
              </a:rPr>
              <a:t>).</a:t>
            </a:r>
          </a:p>
          <a:p>
            <a:pPr lvl="1" algn="just">
              <a:lnSpc>
                <a:spcPct val="150000"/>
              </a:lnSpc>
              <a:buClr>
                <a:schemeClr val="accent1"/>
              </a:buClr>
              <a:buFont typeface="Arial" pitchFamily="34" charset="0"/>
              <a:buChar char="•"/>
            </a:pPr>
            <a:endParaRPr lang="es-CO" sz="2000" dirty="0" smtClean="0">
              <a:latin typeface="Maiandra GD" pitchFamily="34" charset="0"/>
            </a:endParaRPr>
          </a:p>
          <a:p>
            <a:pPr lvl="1" algn="just">
              <a:lnSpc>
                <a:spcPct val="150000"/>
              </a:lnSpc>
              <a:buClr>
                <a:schemeClr val="accent1"/>
              </a:buClr>
              <a:buFont typeface="Arial" pitchFamily="34" charset="0"/>
              <a:buChar char="•"/>
            </a:pPr>
            <a:r>
              <a:rPr lang="es-CO" sz="2000" dirty="0">
                <a:latin typeface="Maiandra GD" pitchFamily="34" charset="0"/>
              </a:rPr>
              <a:t> </a:t>
            </a:r>
            <a:r>
              <a:rPr lang="es-CO" sz="2000" dirty="0" smtClean="0">
                <a:latin typeface="Maiandra GD" pitchFamily="34" charset="0"/>
              </a:rPr>
              <a:t>La primera reunión de este subcomité se llevo a cabo en marzo de 1978. El modelo de referencia OSI fue desarrollado después de 18 meses de discusión. </a:t>
            </a:r>
          </a:p>
          <a:p>
            <a:pPr lvl="1" algn="just">
              <a:lnSpc>
                <a:spcPct val="150000"/>
              </a:lnSpc>
              <a:buClr>
                <a:schemeClr val="accent1"/>
              </a:buClr>
              <a:buFont typeface="Arial" pitchFamily="34" charset="0"/>
              <a:buChar char="•"/>
            </a:pPr>
            <a:endParaRPr lang="es-CO" sz="2000" dirty="0" smtClean="0">
              <a:latin typeface="Maiandra GD" pitchFamily="34" charset="0"/>
            </a:endParaRPr>
          </a:p>
          <a:p>
            <a:pPr lvl="1" algn="just">
              <a:lnSpc>
                <a:spcPct val="150000"/>
              </a:lnSpc>
              <a:buClr>
                <a:schemeClr val="accent1"/>
              </a:buClr>
              <a:buFont typeface="Arial" pitchFamily="34" charset="0"/>
              <a:buChar char="•"/>
            </a:pPr>
            <a:r>
              <a:rPr lang="es-CO" sz="2000" dirty="0" smtClean="0">
                <a:latin typeface="Maiandra GD" pitchFamily="34" charset="0"/>
              </a:rPr>
              <a:t> El modelo OSI fue adoptado en 1979 por el comité técnico TC97 (procesamiento de datos), del cual dependía el subcomité SC16.</a:t>
            </a:r>
          </a:p>
          <a:p>
            <a:pPr lvl="1" algn="just">
              <a:lnSpc>
                <a:spcPct val="150000"/>
              </a:lnSpc>
              <a:buClr>
                <a:schemeClr val="accent1"/>
              </a:buClr>
              <a:buFont typeface="Arial" pitchFamily="34" charset="0"/>
              <a:buChar char="•"/>
            </a:pPr>
            <a:endParaRPr lang="es-CO" sz="2400" dirty="0" smtClean="0">
              <a:latin typeface="Maiandra GD" pitchFamily="34" charset="0"/>
            </a:endParaRPr>
          </a:p>
          <a:p>
            <a:pPr marL="274320" marR="0" lvl="0" indent="-274320" algn="just" defTabSz="914400" rtl="0" eaLnBrk="1" fontAlgn="auto" latinLnBrk="0" hangingPunct="1">
              <a:lnSpc>
                <a:spcPct val="150000"/>
              </a:lnSpc>
              <a:spcBef>
                <a:spcPts val="580"/>
              </a:spcBef>
              <a:spcAft>
                <a:spcPts val="0"/>
              </a:spcAft>
              <a:buClr>
                <a:schemeClr val="accent1"/>
              </a:buClr>
              <a:buSzPct val="85000"/>
              <a:tabLst/>
              <a:defRPr/>
            </a:pPr>
            <a:endParaRPr kumimoji="0" lang="es-ES" sz="2400" b="0" i="0" u="none" strike="noStrike" kern="1200" cap="none" spc="0" normalizeH="0" baseline="0" noProof="0" dirty="0">
              <a:ln>
                <a:noFill/>
              </a:ln>
              <a:solidFill>
                <a:schemeClr val="tx1"/>
              </a:solidFill>
              <a:effectLst/>
              <a:uLnTx/>
              <a:uFillTx/>
              <a:latin typeface="Maiandra GD"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txBox="1">
            <a:spLocks/>
          </p:cNvSpPr>
          <p:nvPr/>
        </p:nvSpPr>
        <p:spPr>
          <a:xfrm>
            <a:off x="285720" y="285728"/>
            <a:ext cx="8640000" cy="6286544"/>
          </a:xfrm>
          <a:prstGeom prst="rect">
            <a:avLst/>
          </a:prstGeom>
        </p:spPr>
        <p:txBody>
          <a:bodyPr/>
          <a:lstStyle/>
          <a:p>
            <a:pPr marL="971550" lvl="1" indent="-514350" algn="just">
              <a:lnSpc>
                <a:spcPct val="150000"/>
              </a:lnSpc>
              <a:buClr>
                <a:schemeClr val="accent1"/>
              </a:buClr>
              <a:buFont typeface="Arial" pitchFamily="34" charset="0"/>
              <a:buChar char="•"/>
            </a:pPr>
            <a:r>
              <a:rPr lang="es-CO" sz="2000" dirty="0" smtClean="0">
                <a:latin typeface="Maiandra GD" pitchFamily="34" charset="0"/>
              </a:rPr>
              <a:t>OSI fue adoptado en 1984 oficialmente como un estándar internacional por la ISO.</a:t>
            </a:r>
          </a:p>
          <a:p>
            <a:pPr marL="971550" lvl="1" indent="-514350" algn="just">
              <a:lnSpc>
                <a:spcPct val="150000"/>
              </a:lnSpc>
              <a:buClr>
                <a:schemeClr val="accent1"/>
              </a:buClr>
              <a:buFont typeface="Arial" pitchFamily="34" charset="0"/>
              <a:buChar char="•"/>
            </a:pPr>
            <a:r>
              <a:rPr lang="es-CO" sz="2000" dirty="0" smtClean="0">
                <a:latin typeface="Maiandra GD" pitchFamily="34" charset="0"/>
              </a:rPr>
              <a:t>Ahora es la recomendación </a:t>
            </a:r>
            <a:r>
              <a:rPr lang="es-CO" sz="2000" b="1" dirty="0" smtClean="0">
                <a:latin typeface="Maiandra GD" pitchFamily="34" charset="0"/>
              </a:rPr>
              <a:t>X.200</a:t>
            </a:r>
            <a:r>
              <a:rPr lang="es-CO" sz="2000" dirty="0" smtClean="0">
                <a:latin typeface="Maiandra GD" pitchFamily="34" charset="0"/>
              </a:rPr>
              <a:t> de la </a:t>
            </a:r>
            <a:r>
              <a:rPr lang="es-CO" sz="2000" b="1" dirty="0" smtClean="0">
                <a:solidFill>
                  <a:srgbClr val="FF0000"/>
                </a:solidFill>
                <a:latin typeface="Maiandra GD" pitchFamily="34" charset="0"/>
              </a:rPr>
              <a:t>ITU</a:t>
            </a:r>
            <a:r>
              <a:rPr lang="es-CO" sz="2000" dirty="0" smtClean="0">
                <a:latin typeface="Maiandra GD" pitchFamily="34" charset="0"/>
              </a:rPr>
              <a:t> (</a:t>
            </a:r>
            <a:r>
              <a:rPr lang="es-CO" sz="2000" b="1" i="1" dirty="0" smtClean="0">
                <a:latin typeface="Maiandra GD" pitchFamily="34" charset="0"/>
              </a:rPr>
              <a:t>International </a:t>
            </a:r>
            <a:r>
              <a:rPr lang="es-CO" sz="2000" b="1" i="1" dirty="0" err="1" smtClean="0">
                <a:latin typeface="Maiandra GD" pitchFamily="34" charset="0"/>
              </a:rPr>
              <a:t>Telecommunication</a:t>
            </a:r>
            <a:r>
              <a:rPr lang="es-CO" sz="2000" b="1" i="1" dirty="0" smtClean="0">
                <a:latin typeface="Maiandra GD" pitchFamily="34" charset="0"/>
              </a:rPr>
              <a:t> </a:t>
            </a:r>
            <a:r>
              <a:rPr lang="es-CO" sz="2000" b="1" i="1" dirty="0" err="1" smtClean="0">
                <a:latin typeface="Maiandra GD" pitchFamily="34" charset="0"/>
              </a:rPr>
              <a:t>Union</a:t>
            </a:r>
            <a:r>
              <a:rPr lang="es-CO" sz="2000" dirty="0" smtClean="0">
                <a:latin typeface="Maiandra GD" pitchFamily="34" charset="0"/>
              </a:rPr>
              <a:t>) y la </a:t>
            </a:r>
            <a:r>
              <a:rPr lang="es-CO" sz="2800" dirty="0" smtClean="0">
                <a:latin typeface="Maiandra GD" pitchFamily="34" charset="0"/>
              </a:rPr>
              <a:t>norma ISO/IEC 7498-1.</a:t>
            </a:r>
          </a:p>
          <a:p>
            <a:pPr marL="274320" marR="0" lvl="0" indent="-274320" algn="just" defTabSz="914400" rtl="0" eaLnBrk="1" fontAlgn="auto" latinLnBrk="0" hangingPunct="1">
              <a:lnSpc>
                <a:spcPct val="150000"/>
              </a:lnSpc>
              <a:spcBef>
                <a:spcPts val="580"/>
              </a:spcBef>
              <a:spcAft>
                <a:spcPts val="0"/>
              </a:spcAft>
              <a:buClr>
                <a:schemeClr val="accent1"/>
              </a:buClr>
              <a:buSzPct val="85000"/>
              <a:tabLst/>
              <a:defRPr/>
            </a:pPr>
            <a:endParaRPr kumimoji="0" lang="es-ES" sz="2600" b="0" i="0" u="none" strike="noStrike" kern="1200" cap="none" spc="0" normalizeH="0" baseline="0" noProof="0" dirty="0">
              <a:ln>
                <a:noFill/>
              </a:ln>
              <a:solidFill>
                <a:schemeClr val="tx1"/>
              </a:solidFill>
              <a:effectLst/>
              <a:uLnTx/>
              <a:uFillTx/>
              <a:latin typeface="Maiandra GD"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2151</TotalTime>
  <Words>1749</Words>
  <Application>Microsoft Office PowerPoint</Application>
  <PresentationFormat>Presentación en pantalla (4:3)</PresentationFormat>
  <Paragraphs>209</Paragraphs>
  <Slides>26</Slides>
  <Notes>4</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Equidad</vt:lpstr>
      <vt:lpstr>Modelo OSI</vt:lpstr>
      <vt:lpstr>Necesidad de las arquitecturas de comunicaciones</vt:lpstr>
      <vt:lpstr>Modelo de capas y los protocolos</vt:lpstr>
      <vt:lpstr>Diapositiva 4</vt:lpstr>
      <vt:lpstr>¿Porqué utilizar capas?</vt:lpstr>
      <vt:lpstr>Modelo OSI</vt:lpstr>
      <vt:lpstr>Modelo OSI como estándar</vt:lpstr>
      <vt:lpstr>Diapositiva 8</vt:lpstr>
      <vt:lpstr>Diapositiva 9</vt:lpstr>
      <vt:lpstr>Diapositiva 10</vt:lpstr>
      <vt:lpstr>¿Cómo trabaja el Modelo OSI?</vt:lpstr>
      <vt:lpstr>Capas del Modelo OSI</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Bibliografía</vt:lpstr>
    </vt:vector>
  </TitlesOfParts>
  <Company>CEM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 OSI</dc:title>
  <dc:creator>acamposg</dc:creator>
  <cp:lastModifiedBy>acamposg</cp:lastModifiedBy>
  <cp:revision>10</cp:revision>
  <dcterms:created xsi:type="dcterms:W3CDTF">2008-08-18T18:01:27Z</dcterms:created>
  <dcterms:modified xsi:type="dcterms:W3CDTF">2008-09-02T21:14:35Z</dcterms:modified>
</cp:coreProperties>
</file>